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customXml/itemProps4.xml" ContentType="application/vnd.openxmlformats-officedocument.customXml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</p:sldMasterIdLst>
  <p:notesMasterIdLst>
    <p:notesMasterId r:id="rId38"/>
  </p:notesMasterIdLst>
  <p:handoutMasterIdLst>
    <p:handoutMasterId r:id="rId39"/>
  </p:handoutMasterIdLst>
  <p:sldIdLst>
    <p:sldId id="467" r:id="rId6"/>
    <p:sldId id="493" r:id="rId7"/>
    <p:sldId id="574" r:id="rId8"/>
    <p:sldId id="528" r:id="rId9"/>
    <p:sldId id="575" r:id="rId10"/>
    <p:sldId id="576" r:id="rId11"/>
    <p:sldId id="577" r:id="rId12"/>
    <p:sldId id="543" r:id="rId13"/>
    <p:sldId id="578" r:id="rId14"/>
    <p:sldId id="580" r:id="rId15"/>
    <p:sldId id="581" r:id="rId16"/>
    <p:sldId id="582" r:id="rId17"/>
    <p:sldId id="583" r:id="rId18"/>
    <p:sldId id="584" r:id="rId19"/>
    <p:sldId id="600" r:id="rId20"/>
    <p:sldId id="586" r:id="rId21"/>
    <p:sldId id="599" r:id="rId22"/>
    <p:sldId id="587" r:id="rId23"/>
    <p:sldId id="591" r:id="rId24"/>
    <p:sldId id="590" r:id="rId25"/>
    <p:sldId id="596" r:id="rId26"/>
    <p:sldId id="588" r:id="rId27"/>
    <p:sldId id="593" r:id="rId28"/>
    <p:sldId id="601" r:id="rId29"/>
    <p:sldId id="594" r:id="rId30"/>
    <p:sldId id="589" r:id="rId31"/>
    <p:sldId id="595" r:id="rId32"/>
    <p:sldId id="602" r:id="rId33"/>
    <p:sldId id="597" r:id="rId34"/>
    <p:sldId id="598" r:id="rId35"/>
    <p:sldId id="563" r:id="rId36"/>
    <p:sldId id="535" r:id="rId37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706" userDrawn="1">
          <p15:clr>
            <a:srgbClr val="A4A3A4"/>
          </p15:clr>
        </p15:guide>
        <p15:guide id="2" orient="horz" pos="346" userDrawn="1">
          <p15:clr>
            <a:srgbClr val="A4A3A4"/>
          </p15:clr>
        </p15:guide>
        <p15:guide id="4" pos="47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ollycoldwell" initials="p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90099"/>
    <a:srgbClr val="FFFFFF"/>
    <a:srgbClr val="0066FF"/>
    <a:srgbClr val="44DCE4"/>
    <a:srgbClr val="FFFFCC"/>
    <a:srgbClr val="0000FF"/>
    <a:srgbClr val="007D32"/>
    <a:srgbClr val="FF6969"/>
    <a:srgbClr val="33CC33"/>
    <a:srgbClr val="0019A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15" autoAdjust="0"/>
    <p:restoredTop sz="85402" autoAdjust="0"/>
  </p:normalViewPr>
  <p:slideViewPr>
    <p:cSldViewPr snapToGrid="0" snapToObjects="1" showGuides="1">
      <p:cViewPr>
        <p:scale>
          <a:sx n="130" d="100"/>
          <a:sy n="130" d="100"/>
        </p:scale>
        <p:origin x="-1320" y="192"/>
      </p:cViewPr>
      <p:guideLst>
        <p:guide orient="horz" pos="1706"/>
        <p:guide orient="horz" pos="346"/>
        <p:guide pos="47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598"/>
    </p:cViewPr>
  </p:sorterViewPr>
  <p:notesViewPr>
    <p:cSldViewPr snapToGrid="0" snapToObjects="1">
      <p:cViewPr varScale="1">
        <p:scale>
          <a:sx n="49" d="100"/>
          <a:sy n="49" d="100"/>
        </p:scale>
        <p:origin x="-2922" y="-90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400" cy="496967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90" y="1"/>
            <a:ext cx="2946400" cy="496967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r">
              <a:defRPr sz="1200"/>
            </a:lvl1pPr>
          </a:lstStyle>
          <a:p>
            <a:fld id="{7878DC15-8922-421F-A0A0-760EFCD09DFD}" type="datetimeFigureOut">
              <a:rPr lang="en-GB" smtClean="0"/>
              <a:pPr/>
              <a:t>10/11/2021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9672"/>
            <a:ext cx="2946400" cy="496966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90" y="9429672"/>
            <a:ext cx="2946400" cy="496966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r">
              <a:defRPr sz="1200"/>
            </a:lvl1pPr>
          </a:lstStyle>
          <a:p>
            <a:fld id="{B575BCAF-C46A-4496-B08A-7643DFEF233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920803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136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8136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r">
              <a:defRPr sz="1200"/>
            </a:lvl1pPr>
          </a:lstStyle>
          <a:p>
            <a:fld id="{380C5DD0-6EB0-4AAD-8564-D6D726ECB223}" type="datetimeFigureOut">
              <a:rPr lang="en-GB" smtClean="0"/>
              <a:pPr/>
              <a:t>10/11/2021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5" rIns="91429" bIns="45715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91429" tIns="45715" rIns="91429" bIns="457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30094"/>
            <a:ext cx="2945659" cy="498135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5" y="9430094"/>
            <a:ext cx="2945659" cy="498135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r">
              <a:defRPr sz="1200"/>
            </a:lvl1pPr>
          </a:lstStyle>
          <a:p>
            <a:fld id="{AF3A7B90-4BF2-4BD6-A415-5503F1D61A3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143480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7668130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954803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954803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954803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954803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954803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9548032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9548032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9548032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9548032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954803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954803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9548032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9548032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9548032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9548032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/>
              <a:pPr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9548032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/>
              <a:pPr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9548032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9548032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/>
              <a:pPr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9548032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9548032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/>
              <a:pPr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954803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9548032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/>
              <a:pPr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9548032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766813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954803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954803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954803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954803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954803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7B90-4BF2-4BD6-A415-5503F1D61A3E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95480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76895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for copy/pasting layouts 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3551" y="174923"/>
            <a:ext cx="7749915" cy="687011"/>
          </a:xfrm>
          <a:prstGeom prst="rect">
            <a:avLst/>
          </a:prstGeom>
        </p:spPr>
        <p:txBody>
          <a:bodyPr/>
          <a:lstStyle>
            <a:lvl1pPr>
              <a:defRPr sz="1600" cap="all" baseline="0">
                <a:solidFill>
                  <a:srgbClr val="0066FF"/>
                </a:solidFill>
                <a:latin typeface="Johnston100 Medium"/>
              </a:defRPr>
            </a:lvl1pPr>
          </a:lstStyle>
          <a:p>
            <a:r>
              <a:rPr lang="en-GB"/>
              <a:t>Presentation title (To change/ remove this title: Insert &gt; Header &amp; Footer &gt; Update the footer field or untick the box to remove title)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68839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EC3E97-E547-4E93-BE65-E0794552EF1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1447" y="6527421"/>
            <a:ext cx="574534" cy="246221"/>
          </a:xfrm>
          <a:prstGeom prst="rect">
            <a:avLst/>
          </a:prstGeom>
          <a:noFill/>
        </p:spPr>
        <p:txBody>
          <a:bodyPr wrap="square" lIns="0" tIns="0" bIns="0" rtlCol="0">
            <a:spAutoFit/>
          </a:bodyPr>
          <a:lstStyle/>
          <a:p>
            <a:fld id="{8552FEF4-43CA-47F9-8A9C-CC0E010519B5}" type="slidenum">
              <a:rPr lang="en-GB" sz="1600" smtClean="0">
                <a:solidFill>
                  <a:srgbClr val="0066FF"/>
                </a:solidFill>
                <a:latin typeface="+mn-lt"/>
              </a:rPr>
              <a:pPr/>
              <a:t>‹#›</a:t>
            </a:fld>
            <a:endParaRPr lang="en-GB" sz="1600" dirty="0">
              <a:solidFill>
                <a:srgbClr val="0066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5869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3" r:id="rId2"/>
    <p:sldLayoutId id="2147483715" r:id="rId3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55600" indent="-355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55" userDrawn="1">
          <p15:clr>
            <a:srgbClr val="F26B43"/>
          </p15:clr>
        </p15:guide>
        <p15:guide id="2" pos="612" userDrawn="1">
          <p15:clr>
            <a:srgbClr val="F26B43"/>
          </p15:clr>
        </p15:guide>
        <p15:guide id="3" pos="5602" userDrawn="1">
          <p15:clr>
            <a:srgbClr val="F26B43"/>
          </p15:clr>
        </p15:guide>
        <p15:guide id="4" pos="158" userDrawn="1">
          <p15:clr>
            <a:srgbClr val="F26B43"/>
          </p15:clr>
        </p15:guide>
        <p15:guide id="5" orient="horz" pos="3929" userDrawn="1">
          <p15:clr>
            <a:srgbClr val="F26B43"/>
          </p15:clr>
        </p15:guide>
        <p15:guide id="6" pos="385" userDrawn="1">
          <p15:clr>
            <a:srgbClr val="F26B43"/>
          </p15:clr>
        </p15:guide>
        <p15:guide id="7" pos="5148" userDrawn="1">
          <p15:clr>
            <a:srgbClr val="F26B43"/>
          </p15:clr>
        </p15:guide>
        <p15:guide id="8" pos="5375" userDrawn="1">
          <p15:clr>
            <a:srgbClr val="F26B43"/>
          </p15:clr>
        </p15:guide>
        <p15:guide id="9" pos="2880" userDrawn="1">
          <p15:clr>
            <a:srgbClr val="F26B43"/>
          </p15:clr>
        </p15:guide>
        <p15:guide id="10" pos="2993" userDrawn="1">
          <p15:clr>
            <a:srgbClr val="F26B43"/>
          </p15:clr>
        </p15:guide>
        <p15:guide id="11" pos="2767" userDrawn="1">
          <p15:clr>
            <a:srgbClr val="F26B43"/>
          </p15:clr>
        </p15:guide>
        <p15:guide id="12" orient="horz" pos="3657" userDrawn="1">
          <p15:clr>
            <a:srgbClr val="F26B43"/>
          </p15:clr>
        </p15:guide>
        <p15:guide id="13" pos="310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.pn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isopolar.com/sustainable-transportation-airships-versus-jet-airplanes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www.sciencedirect.com/science/article/pii/S2590174519300145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hys.org/news/2019-08-case-airships.html" TargetMode="External"/><Relationship Id="rId5" Type="http://schemas.openxmlformats.org/officeDocument/2006/relationships/hyperlink" Target="https://www.youtube.com/watch?v=5weItJuMbKs" TargetMode="External"/><Relationship Id="rId4" Type="http://schemas.openxmlformats.org/officeDocument/2006/relationships/hyperlink" Target="https://ecofriend.com/20-sustainable-airships-promising-a-clean-future-of-transportation-and-surveillance.html" TargetMode="External"/><Relationship Id="rId9" Type="http://schemas.openxmlformats.org/officeDocument/2006/relationships/hyperlink" Target="https://undecidedmf.com/episodes/why-the-airship-may-be-the-future-of-air-travel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mailto:jr@jrc.org.uk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729" y="15876"/>
            <a:ext cx="5453232" cy="2300978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itle 18"/>
          <p:cNvSpPr txBox="1">
            <a:spLocks/>
          </p:cNvSpPr>
          <p:nvPr/>
        </p:nvSpPr>
        <p:spPr bwMode="gray">
          <a:xfrm>
            <a:off x="73366" y="541594"/>
            <a:ext cx="4498634" cy="1903104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NJFont Light" panose="020B0303020304020204" pitchFamily="34" charset="0"/>
                <a:ea typeface="+mj-ea"/>
                <a:cs typeface="+mj-cs"/>
              </a:defRPr>
            </a:lvl1pPr>
          </a:lstStyle>
          <a:p>
            <a:endParaRPr lang="en-GB" sz="1000" dirty="0" smtClean="0">
              <a:latin typeface="Johnston100 Medium" panose="020B0603030304020204"/>
            </a:endParaRPr>
          </a:p>
          <a:p>
            <a:endParaRPr lang="en-GB" sz="1000" dirty="0" smtClean="0">
              <a:latin typeface="Johnston100 Medium" panose="020B0603030304020204"/>
            </a:endParaRPr>
          </a:p>
          <a:p>
            <a:r>
              <a:rPr lang="en-GB" sz="2000" dirty="0" smtClean="0">
                <a:latin typeface="Johnston100 Medium" panose="020B0603030304020204"/>
              </a:rPr>
              <a:t>Lighter than air – its history and</a:t>
            </a:r>
          </a:p>
          <a:p>
            <a:r>
              <a:rPr lang="en-GB" sz="2000" dirty="0" smtClean="0">
                <a:latin typeface="Johnston100 Medium" panose="020B0603030304020204"/>
              </a:rPr>
              <a:t>current and future potential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1" y="15875"/>
            <a:ext cx="4824442" cy="803158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latin typeface="Johnston100 Light" panose="020B0403030304020204" pitchFamily="34" charset="0"/>
              </a:rPr>
              <a:t>JRC PRESENTATION TO </a:t>
            </a:r>
            <a:r>
              <a:rPr lang="en-US" sz="1600" dirty="0" err="1" smtClean="0">
                <a:solidFill>
                  <a:schemeClr val="bg1"/>
                </a:solidFill>
                <a:latin typeface="Johnston100 Light" panose="020B0403030304020204" pitchFamily="34" charset="0"/>
              </a:rPr>
              <a:t>Loughborough</a:t>
            </a:r>
            <a:r>
              <a:rPr lang="en-US" dirty="0" smtClean="0">
                <a:solidFill>
                  <a:schemeClr val="bg1"/>
                </a:solidFill>
                <a:latin typeface="Johnston100 Light" panose="020B0403030304020204" pitchFamily="34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Johnston100 Light" panose="020B0403030304020204" pitchFamily="34" charset="0"/>
              </a:rPr>
              <a:t>Uni. AIR TRANSPORT MANAGEMENT COURSE 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Johnston100 Light" panose="020B0403030304020204" pitchFamily="34" charset="0"/>
              </a:rPr>
              <a:t>9</a:t>
            </a:r>
            <a:r>
              <a:rPr lang="en-US" sz="1600" baseline="30000" dirty="0" smtClean="0">
                <a:solidFill>
                  <a:schemeClr val="bg1"/>
                </a:solidFill>
                <a:latin typeface="Johnston100 Light" panose="020B0403030304020204" pitchFamily="34" charset="0"/>
              </a:rPr>
              <a:t>TH</a:t>
            </a:r>
            <a:r>
              <a:rPr lang="en-US" sz="1600" dirty="0" smtClean="0">
                <a:solidFill>
                  <a:schemeClr val="bg1"/>
                </a:solidFill>
                <a:latin typeface="Johnston100 Light" panose="020B0403030304020204" pitchFamily="34" charset="0"/>
              </a:rPr>
              <a:t> NOVEMBER </a:t>
            </a:r>
            <a:r>
              <a:rPr lang="en-US" sz="1600" dirty="0">
                <a:solidFill>
                  <a:schemeClr val="bg1"/>
                </a:solidFill>
                <a:latin typeface="Johnston100 Light" panose="020B0403030304020204" pitchFamily="34" charset="0"/>
              </a:rPr>
              <a:t>2021</a:t>
            </a:r>
          </a:p>
        </p:txBody>
      </p:sp>
      <p:sp>
        <p:nvSpPr>
          <p:cNvPr id="2" name="Rectangle 1"/>
          <p:cNvSpPr/>
          <p:nvPr/>
        </p:nvSpPr>
        <p:spPr>
          <a:xfrm>
            <a:off x="10729" y="1493146"/>
            <a:ext cx="350475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 smtClean="0">
              <a:solidFill>
                <a:schemeClr val="bg1"/>
              </a:solidFill>
              <a:latin typeface="Johnston100 Light" panose="020B0403030304020204"/>
            </a:endParaRPr>
          </a:p>
          <a:p>
            <a:r>
              <a:rPr lang="en-GB" sz="1600" dirty="0" smtClean="0">
                <a:solidFill>
                  <a:schemeClr val="bg1"/>
                </a:solidFill>
                <a:latin typeface="Johnston100 Light" panose="020B0403030304020204"/>
              </a:rPr>
              <a:t>Jonathan Roberts, MD JRC Ltd</a:t>
            </a:r>
            <a:endParaRPr lang="en-GB" sz="1600" dirty="0">
              <a:solidFill>
                <a:schemeClr val="bg1"/>
              </a:solidFill>
              <a:latin typeface="Johnston100 Light" panose="020B0403030304020204"/>
            </a:endParaRPr>
          </a:p>
        </p:txBody>
      </p:sp>
      <p:sp>
        <p:nvSpPr>
          <p:cNvPr id="4" name="AutoShape 4"/>
          <p:cNvSpPr>
            <a:spLocks noChangeAspect="1" noChangeArrowheads="1"/>
          </p:cNvSpPr>
          <p:nvPr/>
        </p:nvSpPr>
        <p:spPr bwMode="auto">
          <a:xfrm>
            <a:off x="63500" y="-136525"/>
            <a:ext cx="13239750" cy="852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" name="AutoShape 6"/>
          <p:cNvSpPr>
            <a:spLocks noChangeAspect="1" noChangeArrowheads="1"/>
          </p:cNvSpPr>
          <p:nvPr/>
        </p:nvSpPr>
        <p:spPr bwMode="auto">
          <a:xfrm>
            <a:off x="215900" y="15875"/>
            <a:ext cx="13239750" cy="852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/>
          <a:srcRect l="5469" t="29444" r="82448" b="56575"/>
          <a:stretch>
            <a:fillRect/>
          </a:stretch>
        </p:blipFill>
        <p:spPr bwMode="auto">
          <a:xfrm>
            <a:off x="8023174" y="0"/>
            <a:ext cx="1120826" cy="72950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4" cstate="print"/>
          <a:srcRect l="6040" t="6275" r="11554" b="2990"/>
          <a:stretch>
            <a:fillRect/>
          </a:stretch>
        </p:blipFill>
        <p:spPr bwMode="auto">
          <a:xfrm>
            <a:off x="10729" y="2793045"/>
            <a:ext cx="2479639" cy="3666277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5" cstate="print"/>
          <a:srcRect l="19219" t="12500" r="19531" b="10833"/>
          <a:stretch>
            <a:fillRect/>
          </a:stretch>
        </p:blipFill>
        <p:spPr bwMode="auto">
          <a:xfrm>
            <a:off x="2490368" y="4005653"/>
            <a:ext cx="3478835" cy="244938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6" cstate="print"/>
          <a:srcRect l="21198" t="20833" r="24323" b="40093"/>
          <a:stretch>
            <a:fillRect/>
          </a:stretch>
        </p:blipFill>
        <p:spPr bwMode="auto">
          <a:xfrm>
            <a:off x="4718304" y="2793045"/>
            <a:ext cx="4315414" cy="1741018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xmlns="" val="99379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engineerin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gray">
          <a:xfrm>
            <a:off x="368300" y="642551"/>
            <a:ext cx="8520327" cy="5519352"/>
          </a:xfrm>
          <a:prstGeom prst="rect">
            <a:avLst/>
          </a:prstGeom>
        </p:spPr>
        <p:txBody>
          <a:bodyPr lIns="0"/>
          <a:lstStyle>
            <a:lvl1pPr marL="176213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78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>
              <a:latin typeface="Johnston100 Light" panose="020B0403030304020204" pitchFamily="34" charset="0"/>
            </a:endParaRPr>
          </a:p>
          <a:p>
            <a:pPr>
              <a:buNone/>
            </a:pPr>
            <a:endParaRPr lang="en-GB" sz="2600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sz="2000" dirty="0">
              <a:latin typeface="Johnston100 Light" panose="020B0403030304020204" pitchFamily="34" charset="0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3500" y="737853"/>
            <a:ext cx="5766891" cy="56938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Alberto Santos-Dumont arrived in Paris in 1897, from Brazil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GB" sz="1600" b="1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Son of wealthy coffee plantation owner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GB" sz="1600" b="1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Deliberate early experience with ballooning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GB" sz="1600" b="1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Then attached advanced petrol engine to a lengthened gas balloon, and succeeded...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More </a:t>
            </a: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prototypes, soon familiar flying down Paris streets and literally ‘dropping in’ for a coffee, etc!  Vast crowds!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GB" sz="1600" b="1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Entered and won the Round the Eiffel Tower challenge on 19 October 1901 </a:t>
            </a: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(125,000 franc prize)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GB" sz="2000" b="1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Aroused more enthusiasm for powered flight than anyone before him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Then switched to love of aeroplanes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  but thanks to Santos Dumont, airships had come of age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 l="5469" t="29444" r="82448" b="56575"/>
          <a:stretch>
            <a:fillRect/>
          </a:stretch>
        </p:blipFill>
        <p:spPr bwMode="auto">
          <a:xfrm>
            <a:off x="8023174" y="0"/>
            <a:ext cx="1120826" cy="72950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12" name="Footer Placeholder 1"/>
          <p:cNvSpPr txBox="1">
            <a:spLocks/>
          </p:cNvSpPr>
          <p:nvPr/>
        </p:nvSpPr>
        <p:spPr>
          <a:xfrm>
            <a:off x="0" y="0"/>
            <a:ext cx="7096418" cy="729503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cap="all" dirty="0" smtClean="0">
                <a:solidFill>
                  <a:srgbClr val="0066FF"/>
                </a:solidFill>
                <a:latin typeface="NJFont Light" panose="020B0303020304020204" pitchFamily="34" charset="0"/>
              </a:rPr>
              <a:t>B2</a:t>
            </a:r>
            <a:r>
              <a:rPr kumimoji="0" 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NJFont Light" panose="020B0303020304020204" pitchFamily="34" charset="0"/>
                <a:ea typeface="+mn-ea"/>
                <a:cs typeface="+mn-cs"/>
              </a:rPr>
              <a:t>     HISTORY: 1783</a:t>
            </a:r>
            <a:r>
              <a:rPr kumimoji="0" lang="en-US" sz="2000" b="1" i="0" u="none" strike="noStrike" kern="1200" cap="all" spc="0" normalizeH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NJFont Light" panose="020B0303020304020204" pitchFamily="34" charset="0"/>
                <a:ea typeface="+mn-ea"/>
                <a:cs typeface="+mn-cs"/>
              </a:rPr>
              <a:t> TO 1940</a:t>
            </a:r>
            <a:endParaRPr kumimoji="0" lang="en-US" sz="2000" b="1" i="0" u="none" strike="noStrike" kern="1200" cap="all" spc="0" normalizeH="0" baseline="0" noProof="0" dirty="0" smtClean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NJFont Light" panose="020B03030203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cap="all" dirty="0" smtClean="0">
                <a:solidFill>
                  <a:srgbClr val="FF0000"/>
                </a:solidFill>
                <a:latin typeface="NJFont Light" panose="020B0303020304020204" pitchFamily="34" charset="0"/>
              </a:rPr>
              <a:t>          A 1901 SUCCESS, AND POWERFUL PUBLICITY</a:t>
            </a:r>
            <a:endParaRPr kumimoji="0" lang="en-US" sz="2000" b="1" i="0" u="none" strike="noStrike" kern="1200" cap="all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JFont Light" panose="020B03030203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all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NJFont Light" panose="020B030302030402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30391" y="847082"/>
            <a:ext cx="3225644" cy="5786199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.</a:t>
            </a: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 cstate="print"/>
          <a:srcRect l="38457" t="11438" r="32284" b="10131"/>
          <a:stretch>
            <a:fillRect/>
          </a:stretch>
        </p:blipFill>
        <p:spPr bwMode="auto">
          <a:xfrm>
            <a:off x="5830391" y="3568810"/>
            <a:ext cx="2017442" cy="3064471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5" cstate="print"/>
          <a:srcRect l="34691" t="10566" r="34321" b="8715"/>
          <a:stretch>
            <a:fillRect/>
          </a:stretch>
        </p:blipFill>
        <p:spPr bwMode="auto">
          <a:xfrm>
            <a:off x="7275931" y="2169898"/>
            <a:ext cx="1780104" cy="2627604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6" cstate="print"/>
          <a:srcRect l="6040" t="6275" r="11554" b="2990"/>
          <a:stretch>
            <a:fillRect/>
          </a:stretch>
        </p:blipFill>
        <p:spPr bwMode="auto">
          <a:xfrm>
            <a:off x="5831020" y="847082"/>
            <a:ext cx="1612507" cy="2384177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xmlns="" val="167604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engineerin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gray">
          <a:xfrm>
            <a:off x="368300" y="642551"/>
            <a:ext cx="8520327" cy="5519352"/>
          </a:xfrm>
          <a:prstGeom prst="rect">
            <a:avLst/>
          </a:prstGeom>
        </p:spPr>
        <p:txBody>
          <a:bodyPr lIns="0"/>
          <a:lstStyle>
            <a:lvl1pPr marL="176213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78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>
              <a:latin typeface="Johnston100 Light" panose="020B0403030304020204" pitchFamily="34" charset="0"/>
            </a:endParaRPr>
          </a:p>
          <a:p>
            <a:pPr>
              <a:buNone/>
            </a:pPr>
            <a:endParaRPr lang="en-GB" sz="2600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sz="2000" dirty="0">
              <a:latin typeface="Johnston100 Light" panose="020B0403030304020204" pitchFamily="34" charset="0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3500" y="729503"/>
            <a:ext cx="5766891" cy="60016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Parallel enthusiasm, for a different, </a:t>
            </a:r>
            <a:r>
              <a:rPr lang="en-GB" sz="2000" b="1" u="sng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rigid</a:t>
            </a: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 airship design, offered by Graf Ferdinand von Zeppelin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GB" sz="1600" b="1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1900 creation of a 120 metre long airship!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This when no aeroplane had yet flown...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‘</a:t>
            </a:r>
            <a:r>
              <a:rPr lang="en-GB" sz="1600" b="1" i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LZ1</a:t>
            </a: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’ berthed in a floating hanger on Lake Constance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GB" sz="16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LZ1 failed, however the Graf ran public lotteries, built more prototypes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flew them on publicity trips round Germany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stirred large scale public support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secured Kaiser and High Command backing by 1908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founded first airship airline in 1909 (DELAG)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-1911-13 along with journalist and psychology graduate Dr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  Hugo Eckener promoted airship travel with four airships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By 1914, nearly 10,000 people had been carried safely 270,000 km (170,000 miles)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But alliance with German military (backed by Graf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  Zeppelin) meant Zeppelins would have new meaning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  during and immediately after World War One.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 l="5469" t="29444" r="82448" b="56575"/>
          <a:stretch>
            <a:fillRect/>
          </a:stretch>
        </p:blipFill>
        <p:spPr bwMode="auto">
          <a:xfrm>
            <a:off x="8023174" y="0"/>
            <a:ext cx="1120826" cy="72950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12" name="Footer Placeholder 1"/>
          <p:cNvSpPr txBox="1">
            <a:spLocks/>
          </p:cNvSpPr>
          <p:nvPr/>
        </p:nvSpPr>
        <p:spPr>
          <a:xfrm>
            <a:off x="0" y="0"/>
            <a:ext cx="7096418" cy="729503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cap="all" dirty="0" smtClean="0">
                <a:solidFill>
                  <a:srgbClr val="0066FF"/>
                </a:solidFill>
                <a:latin typeface="NJFont Light" panose="020B0303020304020204" pitchFamily="34" charset="0"/>
              </a:rPr>
              <a:t>B3</a:t>
            </a:r>
            <a:r>
              <a:rPr kumimoji="0" 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NJFont Light" panose="020B0303020304020204" pitchFamily="34" charset="0"/>
                <a:ea typeface="+mn-ea"/>
                <a:cs typeface="+mn-cs"/>
              </a:rPr>
              <a:t>     HISTORY: 1783</a:t>
            </a:r>
            <a:r>
              <a:rPr kumimoji="0" lang="en-US" sz="2000" b="1" i="0" u="none" strike="noStrike" kern="1200" cap="all" spc="0" normalizeH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NJFont Light" panose="020B0303020304020204" pitchFamily="34" charset="0"/>
                <a:ea typeface="+mn-ea"/>
                <a:cs typeface="+mn-cs"/>
              </a:rPr>
              <a:t> TO 1940</a:t>
            </a:r>
            <a:endParaRPr kumimoji="0" lang="en-US" sz="2000" b="1" i="0" u="none" strike="noStrike" kern="1200" cap="all" spc="0" normalizeH="0" baseline="0" noProof="0" dirty="0" smtClean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NJFont Light" panose="020B03030203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cap="all" dirty="0" smtClean="0">
                <a:solidFill>
                  <a:srgbClr val="FF0000"/>
                </a:solidFill>
                <a:latin typeface="NJFont Light" panose="020B0303020304020204" pitchFamily="34" charset="0"/>
              </a:rPr>
              <a:t>          GERMAN DOGGEDNESS AND CROWD-FUNDING</a:t>
            </a:r>
            <a:endParaRPr kumimoji="0" lang="en-US" sz="2000" b="1" i="0" u="none" strike="noStrike" kern="1200" cap="all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JFont Light" panose="020B03030203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all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NJFont Light" panose="020B030302030402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30391" y="847082"/>
            <a:ext cx="3225644" cy="5786199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.</a:t>
            </a: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print"/>
          <a:srcRect l="15417" t="26667" r="42031" b="26203"/>
          <a:stretch>
            <a:fillRect/>
          </a:stretch>
        </p:blipFill>
        <p:spPr bwMode="auto">
          <a:xfrm>
            <a:off x="5830391" y="2518332"/>
            <a:ext cx="3223560" cy="200831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 cstate="print"/>
          <a:srcRect l="48043" t="21019" r="8073" b="27222"/>
          <a:stretch>
            <a:fillRect/>
          </a:stretch>
        </p:blipFill>
        <p:spPr bwMode="auto">
          <a:xfrm>
            <a:off x="7361175" y="1256123"/>
            <a:ext cx="1694860" cy="1262209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 cstate="print"/>
          <a:srcRect l="32240" t="15556" r="32864" b="8426"/>
          <a:stretch>
            <a:fillRect/>
          </a:stretch>
        </p:blipFill>
        <p:spPr bwMode="auto">
          <a:xfrm>
            <a:off x="5830391" y="642551"/>
            <a:ext cx="1530784" cy="1875781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7" cstate="print"/>
          <a:srcRect l="10417" t="38889" r="47916" b="12222"/>
          <a:stretch>
            <a:fillRect/>
          </a:stretch>
        </p:blipFill>
        <p:spPr bwMode="auto">
          <a:xfrm>
            <a:off x="5830391" y="4526645"/>
            <a:ext cx="3225644" cy="2128925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xmlns="" val="167604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engineerin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gray">
          <a:xfrm>
            <a:off x="368300" y="642551"/>
            <a:ext cx="8520327" cy="5519352"/>
          </a:xfrm>
          <a:prstGeom prst="rect">
            <a:avLst/>
          </a:prstGeom>
        </p:spPr>
        <p:txBody>
          <a:bodyPr lIns="0"/>
          <a:lstStyle>
            <a:lvl1pPr marL="176213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78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>
              <a:latin typeface="Johnston100 Light" panose="020B0403030304020204" pitchFamily="34" charset="0"/>
            </a:endParaRPr>
          </a:p>
          <a:p>
            <a:pPr>
              <a:buNone/>
            </a:pPr>
            <a:endParaRPr lang="en-GB" sz="2600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sz="2000" dirty="0">
              <a:latin typeface="Johnston100 Light" panose="020B0403030304020204" pitchFamily="34" charset="0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3500" y="673328"/>
            <a:ext cx="5766891" cy="58169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UK late to the scene in 1909, mainly caused by Flight magazine castigation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and other media / political coverage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GB" sz="1600" b="1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Mostly military in response to Germany (and France!)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Rivalry between Royal Navy and British Army about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  airship design and development. Civil interest also: e.g.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  Kipling’s ‘With The Night Mail’ – UK to Quebec in 2000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GB" sz="16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Italy and Russia also serious, again mainly military except for well-off enthusiasts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GB" sz="1600" b="1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Mainly a European love affair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GB" sz="1600" b="1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Parallel to civil and military enthusiasm for aeroplanes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en-GB" sz="1600" b="1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Germany the technical leader, able to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mass produce rigids by 1914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en-GB" sz="1200" b="1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But carrying capacities remained limited...</a:t>
            </a:r>
          </a:p>
        </p:txBody>
      </p:sp>
      <p:sp>
        <p:nvSpPr>
          <p:cNvPr id="12" name="Footer Placeholder 1"/>
          <p:cNvSpPr txBox="1">
            <a:spLocks/>
          </p:cNvSpPr>
          <p:nvPr/>
        </p:nvSpPr>
        <p:spPr>
          <a:xfrm>
            <a:off x="0" y="0"/>
            <a:ext cx="7096418" cy="729503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cap="all" dirty="0" smtClean="0">
                <a:solidFill>
                  <a:srgbClr val="0066FF"/>
                </a:solidFill>
                <a:latin typeface="NJFont Light" panose="020B0303020304020204" pitchFamily="34" charset="0"/>
              </a:rPr>
              <a:t>B4</a:t>
            </a:r>
            <a:r>
              <a:rPr kumimoji="0" 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NJFont Light" panose="020B0303020304020204" pitchFamily="34" charset="0"/>
                <a:ea typeface="+mn-ea"/>
                <a:cs typeface="+mn-cs"/>
              </a:rPr>
              <a:t>     HISTORY: 1783</a:t>
            </a:r>
            <a:r>
              <a:rPr kumimoji="0" lang="en-US" sz="2000" b="1" i="0" u="none" strike="noStrike" kern="1200" cap="all" spc="0" normalizeH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NJFont Light" panose="020B0303020304020204" pitchFamily="34" charset="0"/>
                <a:ea typeface="+mn-ea"/>
                <a:cs typeface="+mn-cs"/>
              </a:rPr>
              <a:t> TO 1940</a:t>
            </a:r>
            <a:endParaRPr kumimoji="0" lang="en-US" sz="2000" b="1" i="0" u="none" strike="noStrike" kern="1200" cap="all" spc="0" normalizeH="0" baseline="0" noProof="0" dirty="0" smtClean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NJFont Light" panose="020B03030203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cap="all" dirty="0" smtClean="0">
                <a:solidFill>
                  <a:srgbClr val="FF0000"/>
                </a:solidFill>
                <a:latin typeface="NJFont Light" panose="020B0303020304020204" pitchFamily="34" charset="0"/>
              </a:rPr>
              <a:t>          BEYOND FRANCE and </a:t>
            </a:r>
            <a:r>
              <a:rPr lang="en-US" sz="2000" b="1" cap="all" dirty="0" err="1" smtClean="0">
                <a:solidFill>
                  <a:srgbClr val="FF0000"/>
                </a:solidFill>
                <a:latin typeface="NJFont Light" panose="020B0303020304020204" pitchFamily="34" charset="0"/>
              </a:rPr>
              <a:t>germany</a:t>
            </a:r>
            <a:r>
              <a:rPr lang="en-US" sz="2000" b="1" cap="all" dirty="0" smtClean="0">
                <a:solidFill>
                  <a:srgbClr val="FF0000"/>
                </a:solidFill>
                <a:latin typeface="NJFont Light" panose="020B0303020304020204" pitchFamily="34" charset="0"/>
              </a:rPr>
              <a:t>...</a:t>
            </a:r>
            <a:endParaRPr kumimoji="0" lang="en-US" sz="2000" b="1" i="0" u="none" strike="noStrike" kern="1200" cap="all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JFont Light" panose="020B03030203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all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NJFont Light" panose="020B030302030402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28507" y="847082"/>
            <a:ext cx="3225644" cy="5847755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.</a:t>
            </a: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200" b="1" dirty="0" smtClean="0">
              <a:solidFill>
                <a:srgbClr val="FF0000"/>
              </a:solidFill>
            </a:endParaRPr>
          </a:p>
          <a:p>
            <a:endParaRPr lang="en-GB" sz="1200" b="1" dirty="0" smtClean="0">
              <a:solidFill>
                <a:srgbClr val="FF0000"/>
              </a:solidFill>
            </a:endParaRPr>
          </a:p>
          <a:p>
            <a:endParaRPr lang="en-GB" sz="1200" b="1" dirty="0" smtClean="0">
              <a:solidFill>
                <a:srgbClr val="FF0000"/>
              </a:solidFill>
            </a:endParaRPr>
          </a:p>
          <a:p>
            <a:endParaRPr lang="en-GB" sz="1200" b="1" dirty="0" smtClean="0">
              <a:solidFill>
                <a:srgbClr val="FF0000"/>
              </a:solidFill>
            </a:endParaRPr>
          </a:p>
          <a:p>
            <a:endParaRPr lang="en-GB" sz="1200" b="1" dirty="0" smtClean="0">
              <a:solidFill>
                <a:srgbClr val="FF0000"/>
              </a:solidFill>
            </a:endParaRPr>
          </a:p>
          <a:p>
            <a:endParaRPr lang="en-GB" sz="1200" b="1" dirty="0" smtClean="0">
              <a:solidFill>
                <a:srgbClr val="FF0000"/>
              </a:solidFill>
            </a:endParaRPr>
          </a:p>
          <a:p>
            <a:endParaRPr lang="en-GB" sz="1200" b="1" dirty="0" smtClean="0">
              <a:solidFill>
                <a:srgbClr val="FF0000"/>
              </a:solidFill>
            </a:endParaRPr>
          </a:p>
          <a:p>
            <a:endParaRPr lang="en-GB" sz="1200" b="1" dirty="0" smtClean="0">
              <a:solidFill>
                <a:srgbClr val="FF0000"/>
              </a:solidFill>
            </a:endParaRPr>
          </a:p>
          <a:p>
            <a:r>
              <a:rPr lang="en-GB" sz="1200" b="1" dirty="0" smtClean="0">
                <a:solidFill>
                  <a:srgbClr val="FF0000"/>
                </a:solidFill>
              </a:rPr>
              <a:t>Most British airships were non-rigids, however from 1915 some rigids were also built, emulating German design:</a:t>
            </a:r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/>
          <a:srcRect l="36979" t="10278" r="29740" b="64629"/>
          <a:stretch>
            <a:fillRect/>
          </a:stretch>
        </p:blipFill>
        <p:spPr bwMode="auto">
          <a:xfrm>
            <a:off x="5826623" y="2695981"/>
            <a:ext cx="3227528" cy="1368795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print"/>
          <a:srcRect l="31667" t="29656" r="35364" b="23521"/>
          <a:stretch>
            <a:fillRect/>
          </a:stretch>
        </p:blipFill>
        <p:spPr bwMode="auto">
          <a:xfrm>
            <a:off x="5830391" y="4633609"/>
            <a:ext cx="2580199" cy="2061228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/>
          <a:srcRect l="5469" t="29444" r="82448" b="56575"/>
          <a:stretch>
            <a:fillRect/>
          </a:stretch>
        </p:blipFill>
        <p:spPr bwMode="auto">
          <a:xfrm>
            <a:off x="8023174" y="0"/>
            <a:ext cx="1120826" cy="72950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 cstate="print"/>
          <a:srcRect l="521" t="12593" r="67708" b="6667"/>
          <a:stretch>
            <a:fillRect/>
          </a:stretch>
        </p:blipFill>
        <p:spPr bwMode="auto">
          <a:xfrm>
            <a:off x="5826623" y="0"/>
            <a:ext cx="1885950" cy="2695981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xmlns="" val="167604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engineerin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gray">
          <a:xfrm>
            <a:off x="368300" y="642551"/>
            <a:ext cx="8520327" cy="5519352"/>
          </a:xfrm>
          <a:prstGeom prst="rect">
            <a:avLst/>
          </a:prstGeom>
        </p:spPr>
        <p:txBody>
          <a:bodyPr lIns="0"/>
          <a:lstStyle>
            <a:lvl1pPr marL="176213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78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>
              <a:latin typeface="Johnston100 Light" panose="020B0403030304020204" pitchFamily="34" charset="0"/>
            </a:endParaRPr>
          </a:p>
          <a:p>
            <a:pPr>
              <a:buNone/>
            </a:pPr>
            <a:endParaRPr lang="en-GB" sz="2600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sz="2000" dirty="0">
              <a:latin typeface="Johnston100 Light" panose="020B0403030304020204" pitchFamily="34" charset="0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3500" y="729503"/>
            <a:ext cx="5766891" cy="56938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Scope for airship use: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Battlefield observation / bombing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Reconnaissance supporting Battle fleets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Long range bombing of enemy cities /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  military centres / ordnance sites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Supply logistics over major distance (e.g. L59 to German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  East Africa), also paratroop dropping (not yet devised!)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German strategic misuse of airships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Bombing ineffective but antagonised Britain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Harmed subsequent post-WW1 airship development: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  1918 and 1919 aftermath with Versailles treaty limits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UK, France and Italy did technology grab from Germany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UK to capitalise on airship development?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Prospects of good US orders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 l="5469" t="29444" r="82448" b="56575"/>
          <a:stretch>
            <a:fillRect/>
          </a:stretch>
        </p:blipFill>
        <p:spPr bwMode="auto">
          <a:xfrm>
            <a:off x="8023174" y="0"/>
            <a:ext cx="1120826" cy="72950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12" name="Footer Placeholder 1"/>
          <p:cNvSpPr txBox="1">
            <a:spLocks/>
          </p:cNvSpPr>
          <p:nvPr/>
        </p:nvSpPr>
        <p:spPr>
          <a:xfrm>
            <a:off x="0" y="0"/>
            <a:ext cx="7096418" cy="729503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cap="all" dirty="0" smtClean="0">
                <a:solidFill>
                  <a:srgbClr val="0066FF"/>
                </a:solidFill>
                <a:latin typeface="NJFont Light" panose="020B0303020304020204" pitchFamily="34" charset="0"/>
              </a:rPr>
              <a:t>B5</a:t>
            </a:r>
            <a:r>
              <a:rPr kumimoji="0" 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NJFont Light" panose="020B0303020304020204" pitchFamily="34" charset="0"/>
                <a:ea typeface="+mn-ea"/>
                <a:cs typeface="+mn-cs"/>
              </a:rPr>
              <a:t>     HISTORY: 1783</a:t>
            </a:r>
            <a:r>
              <a:rPr kumimoji="0" lang="en-US" sz="2000" b="1" i="0" u="none" strike="noStrike" kern="1200" cap="all" spc="0" normalizeH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NJFont Light" panose="020B0303020304020204" pitchFamily="34" charset="0"/>
                <a:ea typeface="+mn-ea"/>
                <a:cs typeface="+mn-cs"/>
              </a:rPr>
              <a:t> TO 1940</a:t>
            </a:r>
            <a:endParaRPr kumimoji="0" lang="en-US" sz="2000" b="1" i="0" u="none" strike="noStrike" kern="1200" cap="all" spc="0" normalizeH="0" baseline="0" noProof="0" dirty="0" smtClean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NJFont Light" panose="020B03030203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cap="all" dirty="0" smtClean="0">
                <a:solidFill>
                  <a:srgbClr val="FF0000"/>
                </a:solidFill>
                <a:latin typeface="NJFont Light" panose="020B0303020304020204" pitchFamily="34" charset="0"/>
              </a:rPr>
              <a:t>          GREAT WAR / WORLD WAR ONE...</a:t>
            </a:r>
            <a:endParaRPr kumimoji="0" lang="en-US" sz="2000" b="1" i="0" u="none" strike="noStrike" kern="1200" cap="all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JFont Light" panose="020B03030203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all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NJFont Light" panose="020B030302030402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30391" y="847082"/>
            <a:ext cx="3225644" cy="5755422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.</a:t>
            </a: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 cstate="print"/>
          <a:srcRect l="38281" t="14445" r="34323" b="7963"/>
          <a:stretch>
            <a:fillRect/>
          </a:stretch>
        </p:blipFill>
        <p:spPr bwMode="auto">
          <a:xfrm>
            <a:off x="5830391" y="847082"/>
            <a:ext cx="3218374" cy="5127372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 cstate="print"/>
          <a:srcRect l="34323" t="9352" r="35573" b="8889"/>
          <a:stretch>
            <a:fillRect/>
          </a:stretch>
        </p:blipFill>
        <p:spPr bwMode="auto">
          <a:xfrm>
            <a:off x="7455446" y="4157312"/>
            <a:ext cx="1600590" cy="2445192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6" cstate="print"/>
          <a:srcRect l="32031" t="12963" r="36719" b="8981"/>
          <a:stretch>
            <a:fillRect/>
          </a:stretch>
        </p:blipFill>
        <p:spPr bwMode="auto">
          <a:xfrm>
            <a:off x="4363652" y="847082"/>
            <a:ext cx="1569152" cy="2204658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xmlns="" val="167604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engineerin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gray">
          <a:xfrm>
            <a:off x="368300" y="642551"/>
            <a:ext cx="8520327" cy="5519352"/>
          </a:xfrm>
          <a:prstGeom prst="rect">
            <a:avLst/>
          </a:prstGeom>
        </p:spPr>
        <p:txBody>
          <a:bodyPr lIns="0"/>
          <a:lstStyle>
            <a:lvl1pPr marL="176213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78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>
              <a:latin typeface="Johnston100 Light" panose="020B0403030304020204" pitchFamily="34" charset="0"/>
            </a:endParaRPr>
          </a:p>
          <a:p>
            <a:pPr>
              <a:buNone/>
            </a:pPr>
            <a:endParaRPr lang="en-GB" sz="2600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sz="2000" dirty="0">
              <a:latin typeface="Johnston100 Light" panose="020B0403030304020204" pitchFamily="34" charset="0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3500" y="782502"/>
            <a:ext cx="5766891" cy="550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International wanderlust post-WW1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GB" sz="1600" b="1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Giant rigids seen as way forward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Planes still short flight distance and unsafe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Main opportunities</a:t>
            </a:r>
            <a:endParaRPr lang="en-GB" sz="16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Britain to its Empire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France and its colonies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USA (continental scale, for defence and travel)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Exploration (e.g. Arctic)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Germany wanted to, but constrained by Versailles treaty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Russia also wanted to, but bigger internal issues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Britain relied on wartime German designs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R34 successful flight to Canada in 1919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Contractual deal with USA for ‘guard’ airships - but didn’t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  understand stress limits – R38 Humber disaster in 1921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France and Italy also struggled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  (e.g. disasters with </a:t>
            </a:r>
            <a:r>
              <a:rPr lang="en-GB" sz="1600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Dixmude</a:t>
            </a: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, Roma)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 l="5469" t="29444" r="82448" b="56575"/>
          <a:stretch>
            <a:fillRect/>
          </a:stretch>
        </p:blipFill>
        <p:spPr bwMode="auto">
          <a:xfrm>
            <a:off x="8023174" y="0"/>
            <a:ext cx="1120826" cy="72950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12" name="Footer Placeholder 1"/>
          <p:cNvSpPr txBox="1">
            <a:spLocks/>
          </p:cNvSpPr>
          <p:nvPr/>
        </p:nvSpPr>
        <p:spPr>
          <a:xfrm>
            <a:off x="0" y="0"/>
            <a:ext cx="7096418" cy="729503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cap="all" dirty="0" smtClean="0">
                <a:solidFill>
                  <a:srgbClr val="0066FF"/>
                </a:solidFill>
                <a:latin typeface="NJFont Light" panose="020B0303020304020204" pitchFamily="34" charset="0"/>
              </a:rPr>
              <a:t>B6</a:t>
            </a:r>
            <a:r>
              <a:rPr kumimoji="0" 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NJFont Light" panose="020B0303020304020204" pitchFamily="34" charset="0"/>
                <a:ea typeface="+mn-ea"/>
                <a:cs typeface="+mn-cs"/>
              </a:rPr>
              <a:t>     HISTORY: 1783</a:t>
            </a:r>
            <a:r>
              <a:rPr kumimoji="0" lang="en-US" sz="2000" b="1" i="0" u="none" strike="noStrike" kern="1200" cap="all" spc="0" normalizeH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NJFont Light" panose="020B0303020304020204" pitchFamily="34" charset="0"/>
                <a:ea typeface="+mn-ea"/>
                <a:cs typeface="+mn-cs"/>
              </a:rPr>
              <a:t> TO 1940</a:t>
            </a:r>
            <a:endParaRPr kumimoji="0" lang="en-US" sz="2000" b="1" i="0" u="none" strike="noStrike" kern="1200" cap="all" spc="0" normalizeH="0" baseline="0" noProof="0" dirty="0" smtClean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NJFont Light" panose="020B03030203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cap="all" dirty="0" smtClean="0">
                <a:solidFill>
                  <a:srgbClr val="FF0000"/>
                </a:solidFill>
                <a:latin typeface="NJFont Light" panose="020B0303020304020204" pitchFamily="34" charset="0"/>
              </a:rPr>
              <a:t>          Act Two: enter the wishful giants </a:t>
            </a:r>
            <a:endParaRPr kumimoji="0" lang="en-US" sz="2000" b="1" i="0" u="none" strike="noStrike" kern="1200" cap="all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JFont Light" panose="020B03030203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all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NJFont Light" panose="020B030302030402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30391" y="847082"/>
            <a:ext cx="3225644" cy="5786199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.</a:t>
            </a: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 cstate="print"/>
          <a:srcRect l="33125" t="13519" r="33281" b="11296"/>
          <a:stretch>
            <a:fillRect/>
          </a:stretch>
        </p:blipFill>
        <p:spPr bwMode="auto">
          <a:xfrm>
            <a:off x="5830391" y="847082"/>
            <a:ext cx="2292510" cy="2886075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 cstate="print"/>
          <a:srcRect l="42292" t="35370" r="27031" b="23611"/>
          <a:stretch>
            <a:fillRect/>
          </a:stretch>
        </p:blipFill>
        <p:spPr bwMode="auto">
          <a:xfrm>
            <a:off x="5830391" y="3733156"/>
            <a:ext cx="3225644" cy="2426079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xmlns="" val="167604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engineerin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gray">
          <a:xfrm>
            <a:off x="368300" y="642551"/>
            <a:ext cx="8520327" cy="5797518"/>
          </a:xfrm>
          <a:prstGeom prst="rect">
            <a:avLst/>
          </a:prstGeom>
        </p:spPr>
        <p:txBody>
          <a:bodyPr lIns="0"/>
          <a:lstStyle>
            <a:lvl1pPr marL="176213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78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 pitchFamily="3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 l="17760" t="16111" r="17865" b="6481"/>
          <a:stretch>
            <a:fillRect/>
          </a:stretch>
        </p:blipFill>
        <p:spPr bwMode="auto">
          <a:xfrm>
            <a:off x="63500" y="160338"/>
            <a:ext cx="9019372" cy="6100482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 l="5469" t="29444" r="82448" b="56575"/>
          <a:stretch>
            <a:fillRect/>
          </a:stretch>
        </p:blipFill>
        <p:spPr bwMode="auto">
          <a:xfrm>
            <a:off x="8023174" y="0"/>
            <a:ext cx="1120826" cy="72950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xmlns="" val="167604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3" cstate="print"/>
          <a:srcRect l="19219" t="12500" r="19531" b="10833"/>
          <a:stretch>
            <a:fillRect/>
          </a:stretch>
        </p:blipFill>
        <p:spPr bwMode="auto">
          <a:xfrm>
            <a:off x="5830391" y="2292998"/>
            <a:ext cx="3223093" cy="2269320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3" name="AutoShape 2" descr="Image result for engineerin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gray">
          <a:xfrm>
            <a:off x="368300" y="642551"/>
            <a:ext cx="8520327" cy="5519352"/>
          </a:xfrm>
          <a:prstGeom prst="rect">
            <a:avLst/>
          </a:prstGeom>
        </p:spPr>
        <p:txBody>
          <a:bodyPr lIns="0"/>
          <a:lstStyle>
            <a:lvl1pPr marL="176213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78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>
              <a:latin typeface="Johnston100 Light" panose="020B0403030304020204" pitchFamily="34" charset="0"/>
            </a:endParaRPr>
          </a:p>
          <a:p>
            <a:pPr>
              <a:buNone/>
            </a:pPr>
            <a:endParaRPr lang="en-GB" sz="2600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sz="2000" dirty="0">
              <a:latin typeface="Johnston100 Light" panose="020B0403030304020204" pitchFamily="34" charset="0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3500" y="729503"/>
            <a:ext cx="5766891" cy="60016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Hugo Eckener and the winning combine: Zeppelin – Goodyear – Hearst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GB" sz="16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Germany negotiated tech. transfer to USA (Goodyear)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  incl. brilliant designer Dr </a:t>
            </a:r>
            <a:r>
              <a:rPr lang="en-GB" sz="1600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Arnheim</a:t>
            </a: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 (USS Akron/Macon)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‘</a:t>
            </a:r>
            <a:r>
              <a:rPr lang="en-GB" sz="1600" b="1" i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ZR3’</a:t>
            </a: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 = war reparations to USA &gt; ‘</a:t>
            </a:r>
            <a:r>
              <a:rPr lang="en-GB" sz="1600" b="1" i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USS Los Angeles’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enabled restart on Zeppelin development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led to </a:t>
            </a:r>
            <a:r>
              <a:rPr lang="en-GB" sz="1600" b="1" i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‘Graf Zeppelin’ </a:t>
            </a: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the world-circling success and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  international publicity generator, also backed by Hearst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itself only a pioneer for a new generation of giants –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  the ‘</a:t>
            </a:r>
            <a:r>
              <a:rPr lang="en-GB" sz="1600" b="1" i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Hindenburg’</a:t>
            </a: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 class (LZ129, then LZ130 and LZ131)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GB" sz="16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Meanwhile UK succeeded with R100 (mostly) but R101 a disaster in every way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</a:t>
            </a: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- UK gives up Imperial airship dream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GB" sz="16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Hindenburg inter-continental giant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and theoretically profitable design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</a:t>
            </a: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- Dwarfed by 1930s politics killing off helium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  option, leaving hydrogen (as before)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- 1937 disaster at Lakehurst - denouement for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  German airships (though building continued)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/>
          <a:srcRect l="5469" t="29444" r="82448" b="56575"/>
          <a:stretch>
            <a:fillRect/>
          </a:stretch>
        </p:blipFill>
        <p:spPr bwMode="auto">
          <a:xfrm>
            <a:off x="8023174" y="0"/>
            <a:ext cx="1120826" cy="72950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12" name="Footer Placeholder 1"/>
          <p:cNvSpPr txBox="1">
            <a:spLocks/>
          </p:cNvSpPr>
          <p:nvPr/>
        </p:nvSpPr>
        <p:spPr>
          <a:xfrm>
            <a:off x="0" y="0"/>
            <a:ext cx="7096418" cy="729503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cap="all" dirty="0" smtClean="0">
                <a:solidFill>
                  <a:srgbClr val="0066FF"/>
                </a:solidFill>
                <a:latin typeface="NJFont Light" panose="020B0303020304020204" pitchFamily="34" charset="0"/>
              </a:rPr>
              <a:t>B7</a:t>
            </a:r>
            <a:r>
              <a:rPr kumimoji="0" 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NJFont Light" panose="020B0303020304020204" pitchFamily="34" charset="0"/>
                <a:ea typeface="+mn-ea"/>
                <a:cs typeface="+mn-cs"/>
              </a:rPr>
              <a:t>     HISTORY: 1783</a:t>
            </a:r>
            <a:r>
              <a:rPr kumimoji="0" lang="en-US" sz="2000" b="1" i="0" u="none" strike="noStrike" kern="1200" cap="all" spc="0" normalizeH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NJFont Light" panose="020B0303020304020204" pitchFamily="34" charset="0"/>
                <a:ea typeface="+mn-ea"/>
                <a:cs typeface="+mn-cs"/>
              </a:rPr>
              <a:t> TO 1940</a:t>
            </a:r>
            <a:endParaRPr kumimoji="0" lang="en-US" sz="2000" b="1" i="0" u="none" strike="noStrike" kern="1200" cap="all" spc="0" normalizeH="0" baseline="0" noProof="0" dirty="0" smtClean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NJFont Light" panose="020B03030203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cap="all" dirty="0" smtClean="0">
                <a:solidFill>
                  <a:srgbClr val="FF0000"/>
                </a:solidFill>
                <a:latin typeface="NJFont Light" panose="020B0303020304020204" pitchFamily="34" charset="0"/>
              </a:rPr>
              <a:t>          Act Three: HUGO TRIUMPHANT - NEARLY </a:t>
            </a:r>
            <a:endParaRPr kumimoji="0" lang="en-US" sz="2000" b="1" i="0" u="none" strike="noStrike" kern="1200" cap="all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JFont Light" panose="020B03030203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all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NJFont Light" panose="020B030302030402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30391" y="847082"/>
            <a:ext cx="3225644" cy="5909310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.</a:t>
            </a:r>
          </a:p>
          <a:p>
            <a:endParaRPr lang="en-GB" dirty="0" smtClean="0">
              <a:solidFill>
                <a:srgbClr val="FF0000"/>
              </a:solidFill>
            </a:endParaRPr>
          </a:p>
          <a:p>
            <a:endParaRPr lang="en-GB" dirty="0" smtClean="0">
              <a:solidFill>
                <a:srgbClr val="FF0000"/>
              </a:solidFill>
            </a:endParaRPr>
          </a:p>
          <a:p>
            <a:endParaRPr lang="en-GB" dirty="0" smtClean="0">
              <a:solidFill>
                <a:srgbClr val="FF0000"/>
              </a:solidFill>
            </a:endParaRPr>
          </a:p>
          <a:p>
            <a:endParaRPr lang="en-GB" dirty="0" smtClean="0">
              <a:solidFill>
                <a:srgbClr val="FF0000"/>
              </a:solidFill>
            </a:endParaRPr>
          </a:p>
          <a:p>
            <a:endParaRPr lang="en-GB" dirty="0" smtClean="0">
              <a:solidFill>
                <a:srgbClr val="FF0000"/>
              </a:solidFill>
            </a:endParaRPr>
          </a:p>
          <a:p>
            <a:endParaRPr lang="en-GB" dirty="0" smtClean="0">
              <a:solidFill>
                <a:srgbClr val="FF0000"/>
              </a:solidFill>
            </a:endParaRPr>
          </a:p>
          <a:p>
            <a:endParaRPr lang="en-GB" dirty="0" smtClean="0">
              <a:solidFill>
                <a:srgbClr val="FF0000"/>
              </a:solidFill>
            </a:endParaRPr>
          </a:p>
          <a:p>
            <a:endParaRPr lang="en-GB" dirty="0" smtClean="0">
              <a:solidFill>
                <a:srgbClr val="FF0000"/>
              </a:solidFill>
            </a:endParaRPr>
          </a:p>
          <a:p>
            <a:endParaRPr lang="en-GB" dirty="0" smtClean="0">
              <a:solidFill>
                <a:srgbClr val="FF0000"/>
              </a:solidFill>
            </a:endParaRPr>
          </a:p>
          <a:p>
            <a:endParaRPr lang="en-GB" dirty="0" smtClean="0">
              <a:solidFill>
                <a:srgbClr val="FF0000"/>
              </a:solidFill>
            </a:endParaRPr>
          </a:p>
          <a:p>
            <a:endParaRPr lang="en-GB" dirty="0" smtClean="0">
              <a:solidFill>
                <a:srgbClr val="FF0000"/>
              </a:solidFill>
            </a:endParaRPr>
          </a:p>
          <a:p>
            <a:endParaRPr lang="en-GB" dirty="0" smtClean="0">
              <a:solidFill>
                <a:srgbClr val="FF0000"/>
              </a:solidFill>
            </a:endParaRPr>
          </a:p>
          <a:p>
            <a:endParaRPr lang="en-GB" dirty="0" smtClean="0">
              <a:solidFill>
                <a:srgbClr val="FF0000"/>
              </a:solidFill>
            </a:endParaRPr>
          </a:p>
          <a:p>
            <a:endParaRPr lang="en-GB" dirty="0" smtClean="0">
              <a:solidFill>
                <a:srgbClr val="FF0000"/>
              </a:solidFill>
            </a:endParaRPr>
          </a:p>
          <a:p>
            <a:endParaRPr lang="en-GB" dirty="0" smtClean="0">
              <a:solidFill>
                <a:srgbClr val="FF0000"/>
              </a:solidFill>
            </a:endParaRPr>
          </a:p>
          <a:p>
            <a:endParaRPr lang="en-GB" dirty="0" smtClean="0">
              <a:solidFill>
                <a:srgbClr val="FF0000"/>
              </a:solidFill>
            </a:endParaRPr>
          </a:p>
          <a:p>
            <a:endParaRPr lang="en-GB" dirty="0" smtClean="0">
              <a:solidFill>
                <a:srgbClr val="FF0000"/>
              </a:solidFill>
            </a:endParaRPr>
          </a:p>
          <a:p>
            <a:endParaRPr lang="en-GB" dirty="0" smtClean="0">
              <a:solidFill>
                <a:srgbClr val="FF0000"/>
              </a:solidFill>
            </a:endParaRPr>
          </a:p>
          <a:p>
            <a:endParaRPr lang="en-GB" dirty="0" smtClean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 cstate="print"/>
          <a:srcRect l="34479" t="9722" r="34167" b="10741"/>
          <a:stretch>
            <a:fillRect/>
          </a:stretch>
        </p:blipFill>
        <p:spPr bwMode="auto">
          <a:xfrm>
            <a:off x="5830391" y="847083"/>
            <a:ext cx="1281651" cy="1828800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6418" y="847083"/>
            <a:ext cx="1957066" cy="1505435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7" cstate="print"/>
          <a:srcRect l="32708" t="8611" r="32344" b="8888"/>
          <a:stretch>
            <a:fillRect/>
          </a:stretch>
        </p:blipFill>
        <p:spPr bwMode="auto">
          <a:xfrm>
            <a:off x="4681727" y="4562319"/>
            <a:ext cx="1652327" cy="2194074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8" cstate="print"/>
          <a:srcRect l="12135" t="8704" r="12188" b="7593"/>
          <a:stretch>
            <a:fillRect/>
          </a:stretch>
        </p:blipFill>
        <p:spPr bwMode="auto">
          <a:xfrm>
            <a:off x="6334054" y="4847612"/>
            <a:ext cx="2719429" cy="169192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xmlns="" val="167604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engineerin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gray">
          <a:xfrm>
            <a:off x="368300" y="642551"/>
            <a:ext cx="8520327" cy="5797518"/>
          </a:xfrm>
          <a:prstGeom prst="rect">
            <a:avLst/>
          </a:prstGeom>
        </p:spPr>
        <p:txBody>
          <a:bodyPr lIns="0"/>
          <a:lstStyle>
            <a:lvl1pPr marL="176213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78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 l="19506" t="20915" r="22963" b="26035"/>
          <a:stretch>
            <a:fillRect/>
          </a:stretch>
        </p:blipFill>
        <p:spPr bwMode="auto">
          <a:xfrm>
            <a:off x="5052605" y="551306"/>
            <a:ext cx="3987483" cy="2083588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/>
          <a:srcRect l="28958" t="11667" r="21667" b="6944"/>
          <a:stretch>
            <a:fillRect/>
          </a:stretch>
        </p:blipFill>
        <p:spPr bwMode="auto">
          <a:xfrm>
            <a:off x="185330" y="2367429"/>
            <a:ext cx="4843073" cy="4490571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/>
          <a:srcRect l="5469" t="29444" r="82448" b="56575"/>
          <a:stretch>
            <a:fillRect/>
          </a:stretch>
        </p:blipFill>
        <p:spPr bwMode="auto">
          <a:xfrm>
            <a:off x="8023174" y="0"/>
            <a:ext cx="1120826" cy="72950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print"/>
          <a:srcRect l="36823" t="14167" r="20208" b="15093"/>
          <a:stretch>
            <a:fillRect/>
          </a:stretch>
        </p:blipFill>
        <p:spPr bwMode="auto">
          <a:xfrm>
            <a:off x="5052605" y="4395980"/>
            <a:ext cx="2617013" cy="242351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 cstate="print"/>
          <a:srcRect l="17865" t="38981" r="17812" b="7037"/>
          <a:stretch>
            <a:fillRect/>
          </a:stretch>
        </p:blipFill>
        <p:spPr bwMode="auto">
          <a:xfrm>
            <a:off x="185330" y="160338"/>
            <a:ext cx="4867275" cy="2297669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8" cstate="print"/>
          <a:srcRect l="22687" t="19110" r="22188" b="12000"/>
          <a:stretch>
            <a:fillRect/>
          </a:stretch>
        </p:blipFill>
        <p:spPr bwMode="auto">
          <a:xfrm>
            <a:off x="5052605" y="2634894"/>
            <a:ext cx="2617013" cy="1839624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67604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engineerin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gray">
          <a:xfrm>
            <a:off x="90311" y="2526616"/>
            <a:ext cx="8993481" cy="1256306"/>
          </a:xfrm>
          <a:prstGeom prst="rect">
            <a:avLst/>
          </a:prstGeom>
        </p:spPr>
        <p:txBody>
          <a:bodyPr lIns="0"/>
          <a:lstStyle>
            <a:lvl1pPr marL="176213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78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GB" sz="3600" b="1" dirty="0" smtClean="0">
                <a:solidFill>
                  <a:srgbClr val="0066FF"/>
                </a:solidFill>
                <a:latin typeface="Johnston100 Medium"/>
              </a:rPr>
              <a:t>C      CURRENT ERA FROM 1940</a:t>
            </a:r>
            <a:endParaRPr lang="en-GB" sz="2400" dirty="0">
              <a:latin typeface="Johnston100 Light" panose="020B0403030304020204" pitchFamily="34" charset="0"/>
            </a:endParaRPr>
          </a:p>
          <a:p>
            <a:endParaRPr lang="en-GB" sz="2400" b="1" dirty="0">
              <a:latin typeface="Johnston100 Light" panose="020B0403030304020204" pitchFamily="34" charset="0"/>
            </a:endParaRPr>
          </a:p>
          <a:p>
            <a:endParaRPr lang="en-GB" sz="2000" dirty="0">
              <a:latin typeface="Johnston100 Light" panose="020B0403030304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l="5469" t="29444" r="82448" b="56575"/>
          <a:stretch>
            <a:fillRect/>
          </a:stretch>
        </p:blipFill>
        <p:spPr bwMode="auto">
          <a:xfrm>
            <a:off x="8023174" y="0"/>
            <a:ext cx="1120826" cy="72950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xmlns="" val="167604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engineerin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gray">
          <a:xfrm>
            <a:off x="368300" y="642551"/>
            <a:ext cx="8520327" cy="5519352"/>
          </a:xfrm>
          <a:prstGeom prst="rect">
            <a:avLst/>
          </a:prstGeom>
        </p:spPr>
        <p:txBody>
          <a:bodyPr lIns="0"/>
          <a:lstStyle>
            <a:lvl1pPr marL="176213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78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>
              <a:latin typeface="Johnston100 Light" panose="020B0403030304020204" pitchFamily="34" charset="0"/>
            </a:endParaRPr>
          </a:p>
          <a:p>
            <a:pPr>
              <a:buNone/>
            </a:pPr>
            <a:endParaRPr lang="en-GB" sz="2600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sz="2000" dirty="0">
              <a:latin typeface="Johnston100 Light" panose="020B0403030304020204" pitchFamily="34" charset="0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729503"/>
            <a:ext cx="5766891" cy="58169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US Goodyear remained sole proponent of large rigids, but for what use post-WW2?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GB" sz="1600" b="1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Large double-spread promotions in WW2</a:t>
            </a:r>
            <a:endParaRPr lang="en-GB" sz="20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continental-scale airship travel for well-offs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also promoted Goodyear Navy ‘blimps’ and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  general use of rubber (eg car tyres)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GB" sz="16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But planes became trans-continental in capability during the war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e.g. Atlantic supply corridor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airplane infrastructure expanded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long runways, trans-continental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  airports (&gt; 1943 Heathrow design)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en-GB" sz="20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Plane speed, flight duration,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reliability &amp; capacity overtook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remaining merits of scheduled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travel by long-distance airship</a:t>
            </a:r>
            <a:endParaRPr lang="en-GB" sz="20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 l="5469" t="29444" r="82448" b="56575"/>
          <a:stretch>
            <a:fillRect/>
          </a:stretch>
        </p:blipFill>
        <p:spPr bwMode="auto">
          <a:xfrm>
            <a:off x="8023174" y="0"/>
            <a:ext cx="1120826" cy="72950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12" name="Footer Placeholder 1"/>
          <p:cNvSpPr txBox="1">
            <a:spLocks/>
          </p:cNvSpPr>
          <p:nvPr/>
        </p:nvSpPr>
        <p:spPr>
          <a:xfrm>
            <a:off x="0" y="0"/>
            <a:ext cx="7096418" cy="729503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cap="all" dirty="0" smtClean="0">
                <a:solidFill>
                  <a:srgbClr val="0066FF"/>
                </a:solidFill>
                <a:latin typeface="NJFont Light" panose="020B0303020304020204" pitchFamily="34" charset="0"/>
              </a:rPr>
              <a:t>C1</a:t>
            </a:r>
            <a:r>
              <a:rPr kumimoji="0" 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NJFont Light" panose="020B0303020304020204" pitchFamily="34" charset="0"/>
                <a:ea typeface="+mn-ea"/>
                <a:cs typeface="+mn-cs"/>
              </a:rPr>
              <a:t>     CURRENT ERA FROM 1940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cap="all" dirty="0" smtClean="0">
                <a:solidFill>
                  <a:srgbClr val="FF0000"/>
                </a:solidFill>
                <a:latin typeface="NJFont Light" panose="020B0303020304020204" pitchFamily="34" charset="0"/>
              </a:rPr>
              <a:t>          SO WHAT WAS LEFT FOR AIRSHIPS TO DO?</a:t>
            </a:r>
            <a:endParaRPr kumimoji="0" lang="en-US" sz="2000" b="1" i="0" u="none" strike="noStrike" kern="1200" cap="all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JFont Light" panose="020B03030203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all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NJFont Light" panose="020B030302030402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30391" y="847082"/>
            <a:ext cx="3225644" cy="5786199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.</a:t>
            </a: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print"/>
          <a:srcRect l="19948" t="23704" r="26615" b="11481"/>
          <a:stretch>
            <a:fillRect/>
          </a:stretch>
        </p:blipFill>
        <p:spPr bwMode="auto">
          <a:xfrm>
            <a:off x="4447932" y="3489350"/>
            <a:ext cx="4608104" cy="3143931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4" name="yiv2192043516Picture 1" descr="Original-1930-GOODYEAR-Tires-Zeppelin-Airship-They-Make-My-Tires-Magazine-Ad"/>
          <p:cNvPicPr>
            <a:picLocks noChangeAspect="1" noChangeArrowheads="1"/>
          </p:cNvPicPr>
          <p:nvPr/>
        </p:nvPicPr>
        <p:blipFill>
          <a:blip r:embed="rId5" cstate="print"/>
          <a:srcRect l="4800" t="4000" r="4800" b="5231"/>
          <a:stretch>
            <a:fillRect/>
          </a:stretch>
        </p:blipFill>
        <p:spPr bwMode="auto">
          <a:xfrm>
            <a:off x="5610758" y="847082"/>
            <a:ext cx="3428466" cy="2237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7604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engineerin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0" y="-14733"/>
            <a:ext cx="5492010" cy="2741103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95000"/>
              </a:lnSpc>
            </a:pPr>
            <a:r>
              <a:rPr lang="en-US" b="1" dirty="0">
                <a:solidFill>
                  <a:srgbClr val="0066FF"/>
                </a:solidFill>
              </a:rPr>
              <a:t>topics to be covered:</a:t>
            </a:r>
          </a:p>
          <a:p>
            <a:pPr>
              <a:lnSpc>
                <a:spcPct val="95000"/>
              </a:lnSpc>
            </a:pPr>
            <a:endParaRPr lang="en-US" b="1" dirty="0">
              <a:solidFill>
                <a:srgbClr val="0066FF"/>
              </a:solidFill>
            </a:endParaRPr>
          </a:p>
          <a:p>
            <a:pPr>
              <a:lnSpc>
                <a:spcPct val="125000"/>
              </a:lnSpc>
            </a:pPr>
            <a:r>
              <a:rPr lang="en-US" b="1" dirty="0">
                <a:solidFill>
                  <a:srgbClr val="0066FF"/>
                </a:solidFill>
                <a:latin typeface="Johnston100 Medium"/>
              </a:rPr>
              <a:t>A     </a:t>
            </a:r>
            <a:r>
              <a:rPr lang="en-US" b="1" dirty="0" smtClean="0">
                <a:solidFill>
                  <a:srgbClr val="0066FF"/>
                </a:solidFill>
                <a:latin typeface="Johnston100 Medium"/>
              </a:rPr>
              <a:t>BASICS for lighter-than-air travel</a:t>
            </a:r>
          </a:p>
          <a:p>
            <a:pPr>
              <a:lnSpc>
                <a:spcPct val="125000"/>
              </a:lnSpc>
            </a:pPr>
            <a:r>
              <a:rPr lang="en-US" b="1" dirty="0" smtClean="0"/>
              <a:t>B     </a:t>
            </a:r>
            <a:r>
              <a:rPr lang="en-US" b="1" dirty="0" smtClean="0">
                <a:solidFill>
                  <a:srgbClr val="0066FF"/>
                </a:solidFill>
                <a:latin typeface="Johnston100 Medium"/>
              </a:rPr>
              <a:t>HISTORY 1783-1940</a:t>
            </a:r>
            <a:endParaRPr lang="en-US" b="1" dirty="0">
              <a:solidFill>
                <a:srgbClr val="0066FF"/>
              </a:solidFill>
              <a:latin typeface="Johnston100 Medium"/>
            </a:endParaRPr>
          </a:p>
          <a:p>
            <a:pPr>
              <a:lnSpc>
                <a:spcPct val="125000"/>
              </a:lnSpc>
            </a:pPr>
            <a:r>
              <a:rPr lang="en-US" b="1" dirty="0" smtClean="0">
                <a:solidFill>
                  <a:srgbClr val="0066FF"/>
                </a:solidFill>
                <a:latin typeface="Johnston100 Medium"/>
              </a:rPr>
              <a:t>C     THE CURRENT ERA FROM 1940</a:t>
            </a:r>
            <a:endParaRPr lang="en-US" b="1" dirty="0">
              <a:solidFill>
                <a:srgbClr val="0066FF"/>
              </a:solidFill>
              <a:latin typeface="Johnston100 Medium"/>
            </a:endParaRPr>
          </a:p>
          <a:p>
            <a:pPr>
              <a:lnSpc>
                <a:spcPct val="125000"/>
              </a:lnSpc>
            </a:pPr>
            <a:r>
              <a:rPr lang="en-US" b="1" dirty="0" smtClean="0">
                <a:solidFill>
                  <a:srgbClr val="0066FF"/>
                </a:solidFill>
                <a:latin typeface="Johnston100 Medium"/>
              </a:rPr>
              <a:t>D     TODAY’S OPTIONS</a:t>
            </a:r>
          </a:p>
          <a:p>
            <a:pPr>
              <a:lnSpc>
                <a:spcPct val="125000"/>
              </a:lnSpc>
            </a:pPr>
            <a:r>
              <a:rPr lang="en-US" b="1" dirty="0" smtClean="0">
                <a:solidFill>
                  <a:srgbClr val="0066FF"/>
                </a:solidFill>
                <a:latin typeface="Johnston100 Medium"/>
              </a:rPr>
              <a:t>E     TOMORROW:</a:t>
            </a:r>
          </a:p>
          <a:p>
            <a:pPr>
              <a:lnSpc>
                <a:spcPct val="125000"/>
              </a:lnSpc>
            </a:pPr>
            <a:r>
              <a:rPr lang="en-US" b="1" dirty="0" smtClean="0">
                <a:solidFill>
                  <a:srgbClr val="0066FF"/>
                </a:solidFill>
                <a:latin typeface="Johnston100 Medium"/>
              </a:rPr>
              <a:t>        ANSWERS SEARCHING FOR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0066FF"/>
                </a:solidFill>
                <a:latin typeface="Johnston100 Medium"/>
              </a:rPr>
              <a:t>VALID QUESTIONS?</a:t>
            </a:r>
          </a:p>
          <a:p>
            <a:pPr>
              <a:lnSpc>
                <a:spcPct val="125000"/>
              </a:lnSpc>
            </a:pPr>
            <a:r>
              <a:rPr lang="en-US" b="1" dirty="0" smtClean="0"/>
              <a:t>        </a:t>
            </a:r>
            <a:r>
              <a:rPr lang="en-US" b="1" dirty="0" smtClean="0">
                <a:solidFill>
                  <a:srgbClr val="0066FF"/>
                </a:solidFill>
                <a:latin typeface="Johnston100 Medium"/>
              </a:rPr>
              <a:t>OR NEEDS WANTING VALID SOLUTIONS?</a:t>
            </a:r>
            <a:endParaRPr lang="en-US" b="1" dirty="0">
              <a:solidFill>
                <a:srgbClr val="0066FF"/>
              </a:solidFill>
              <a:latin typeface="Johnston100 Medium"/>
            </a:endParaRPr>
          </a:p>
          <a:p>
            <a:endParaRPr lang="en-US" sz="1600" b="1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 l="5469" t="29444" r="82448" b="56575"/>
          <a:stretch>
            <a:fillRect/>
          </a:stretch>
        </p:blipFill>
        <p:spPr bwMode="auto">
          <a:xfrm>
            <a:off x="8023174" y="0"/>
            <a:ext cx="1120826" cy="72950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 cstate="print"/>
          <a:srcRect l="6040" t="6275" r="11554" b="2990"/>
          <a:stretch>
            <a:fillRect/>
          </a:stretch>
        </p:blipFill>
        <p:spPr bwMode="auto">
          <a:xfrm>
            <a:off x="10729" y="2793045"/>
            <a:ext cx="2479639" cy="3666277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print"/>
          <a:srcRect l="19219" t="12500" r="19531" b="10833"/>
          <a:stretch>
            <a:fillRect/>
          </a:stretch>
        </p:blipFill>
        <p:spPr bwMode="auto">
          <a:xfrm>
            <a:off x="2490368" y="4005653"/>
            <a:ext cx="3478835" cy="244938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6" cstate="print"/>
          <a:srcRect l="21198" t="20833" r="24323" b="40093"/>
          <a:stretch>
            <a:fillRect/>
          </a:stretch>
        </p:blipFill>
        <p:spPr bwMode="auto">
          <a:xfrm>
            <a:off x="4718304" y="2793045"/>
            <a:ext cx="4315414" cy="1741018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xmlns="" val="167604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engineerin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gray">
          <a:xfrm>
            <a:off x="368300" y="642551"/>
            <a:ext cx="8520327" cy="5519352"/>
          </a:xfrm>
          <a:prstGeom prst="rect">
            <a:avLst/>
          </a:prstGeom>
        </p:spPr>
        <p:txBody>
          <a:bodyPr lIns="0"/>
          <a:lstStyle>
            <a:lvl1pPr marL="176213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78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>
              <a:latin typeface="Johnston100 Light" panose="020B0403030304020204" pitchFamily="34" charset="0"/>
            </a:endParaRPr>
          </a:p>
          <a:p>
            <a:pPr>
              <a:buNone/>
            </a:pPr>
            <a:endParaRPr lang="en-GB" sz="2600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sz="2000" dirty="0">
              <a:latin typeface="Johnston100 Light" panose="020B0403030304020204" pitchFamily="34" charset="0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3500" y="729503"/>
            <a:ext cx="5766891" cy="60016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Re-start by considering purposes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GB" sz="1600" b="1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Intrinsic advantages of lighter-than-air: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GB" sz="16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Hover / aloft for extended periods, plus research and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  monitoring platform: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	&gt; coastal patrol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	&gt; scientific and surveying research in remote areas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	&gt; access to remote installations incl. oil rigs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	&gt; fisheries protection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	&gt; anti-submarine warfare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	&gt; aerial early warning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	&gt; minesweeper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Tourist travel and aerial advertising: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	&gt; e.g. sightseeing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Landing / takeoff in restricted zones, e.g. city centres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Results are potential requirements for specialist airships, mostly small scale: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‘Blimps’ as used by US for coastal patrolling until 1970s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Long duration aloft, long range?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Even nuclear power has been considered for that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 l="5469" t="29444" r="82448" b="56575"/>
          <a:stretch>
            <a:fillRect/>
          </a:stretch>
        </p:blipFill>
        <p:spPr bwMode="auto">
          <a:xfrm>
            <a:off x="8023174" y="0"/>
            <a:ext cx="1120826" cy="72950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12" name="Footer Placeholder 1"/>
          <p:cNvSpPr txBox="1">
            <a:spLocks/>
          </p:cNvSpPr>
          <p:nvPr/>
        </p:nvSpPr>
        <p:spPr>
          <a:xfrm>
            <a:off x="0" y="0"/>
            <a:ext cx="7096418" cy="729503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cap="all" dirty="0" smtClean="0">
                <a:solidFill>
                  <a:srgbClr val="0066FF"/>
                </a:solidFill>
                <a:latin typeface="NJFont Light" panose="020B0303020304020204" pitchFamily="34" charset="0"/>
              </a:rPr>
              <a:t>C2</a:t>
            </a:r>
            <a:r>
              <a:rPr kumimoji="0" 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NJFont Light" panose="020B0303020304020204" pitchFamily="34" charset="0"/>
                <a:ea typeface="+mn-ea"/>
                <a:cs typeface="+mn-cs"/>
              </a:rPr>
              <a:t>     CURRENT ERA FROM 1940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cap="all" dirty="0" smtClean="0">
                <a:solidFill>
                  <a:srgbClr val="FF0000"/>
                </a:solidFill>
                <a:latin typeface="NJFont Light" panose="020B0303020304020204" pitchFamily="34" charset="0"/>
              </a:rPr>
              <a:t>          A RECORD OF PROVIDING NICHE SERVICES</a:t>
            </a:r>
            <a:endParaRPr kumimoji="0" lang="en-US" sz="2000" b="1" i="0" u="none" strike="noStrike" kern="1200" cap="all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JFont Light" panose="020B03030203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all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NJFont Light" panose="020B0303020304020204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30391" y="847082"/>
            <a:ext cx="3225644" cy="5755422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.</a:t>
            </a: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4" cstate="print"/>
          <a:srcRect l="39427" t="10556" r="35156" b="9722"/>
          <a:stretch>
            <a:fillRect/>
          </a:stretch>
        </p:blipFill>
        <p:spPr bwMode="auto">
          <a:xfrm>
            <a:off x="6980592" y="2940710"/>
            <a:ext cx="2075443" cy="3661794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 cstate="print"/>
          <a:srcRect l="34740" t="13426" r="28802" b="6852"/>
          <a:stretch>
            <a:fillRect/>
          </a:stretch>
        </p:blipFill>
        <p:spPr bwMode="auto">
          <a:xfrm>
            <a:off x="5830391" y="847081"/>
            <a:ext cx="2435785" cy="2996014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xmlns="" val="167604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engineerin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gray">
          <a:xfrm>
            <a:off x="368300" y="642551"/>
            <a:ext cx="8520327" cy="5519352"/>
          </a:xfrm>
          <a:prstGeom prst="rect">
            <a:avLst/>
          </a:prstGeom>
        </p:spPr>
        <p:txBody>
          <a:bodyPr lIns="0"/>
          <a:lstStyle>
            <a:lvl1pPr marL="176213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78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>
              <a:latin typeface="Johnston100 Light" panose="020B0403030304020204" pitchFamily="34" charset="0"/>
            </a:endParaRPr>
          </a:p>
          <a:p>
            <a:pPr>
              <a:buNone/>
            </a:pPr>
            <a:endParaRPr lang="en-GB" sz="2600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sz="2000" dirty="0">
              <a:latin typeface="Johnston100 Light" panose="020B0403030304020204" pitchFamily="34" charset="0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 l="5469" t="29444" r="82448" b="56575"/>
          <a:stretch>
            <a:fillRect/>
          </a:stretch>
        </p:blipFill>
        <p:spPr bwMode="auto">
          <a:xfrm>
            <a:off x="8023174" y="0"/>
            <a:ext cx="1120826" cy="72950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12" name="Footer Placeholder 1"/>
          <p:cNvSpPr txBox="1">
            <a:spLocks/>
          </p:cNvSpPr>
          <p:nvPr/>
        </p:nvSpPr>
        <p:spPr>
          <a:xfrm>
            <a:off x="0" y="0"/>
            <a:ext cx="7096418" cy="729503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cap="all" dirty="0" smtClean="0">
                <a:solidFill>
                  <a:srgbClr val="0066FF"/>
                </a:solidFill>
                <a:latin typeface="NJFont Light" panose="020B0303020304020204" pitchFamily="34" charset="0"/>
              </a:rPr>
              <a:t>C3</a:t>
            </a:r>
            <a:r>
              <a:rPr kumimoji="0" 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NJFont Light" panose="020B0303020304020204" pitchFamily="34" charset="0"/>
                <a:ea typeface="+mn-ea"/>
                <a:cs typeface="+mn-cs"/>
              </a:rPr>
              <a:t>     current era from 1940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cap="all" dirty="0" smtClean="0">
                <a:solidFill>
                  <a:srgbClr val="FF0000"/>
                </a:solidFill>
                <a:latin typeface="NJFont Light" panose="020B0303020304020204" pitchFamily="34" charset="0"/>
              </a:rPr>
              <a:t>          EXAMPLES of Airship use since 1940</a:t>
            </a:r>
            <a:endParaRPr kumimoji="0" lang="en-US" sz="2000" b="1" i="0" u="none" strike="noStrike" kern="1200" cap="all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JFont Light" panose="020B03030203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all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NJFont Light" panose="020B0303020304020204" pitchFamily="34" charset="0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 cstate="print"/>
          <a:srcRect l="31823" t="11481" r="33490" b="8981"/>
          <a:stretch>
            <a:fillRect/>
          </a:stretch>
        </p:blipFill>
        <p:spPr bwMode="auto">
          <a:xfrm>
            <a:off x="592693" y="847082"/>
            <a:ext cx="4024784" cy="5191125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830391" y="847082"/>
            <a:ext cx="3225644" cy="8248412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1600" b="1" dirty="0" smtClean="0">
                <a:solidFill>
                  <a:srgbClr val="FF0000"/>
                </a:solidFill>
              </a:rPr>
              <a:t> Less dramatic designs than</a:t>
            </a:r>
          </a:p>
          <a:p>
            <a:r>
              <a:rPr lang="en-GB" sz="1600" b="1" dirty="0" smtClean="0">
                <a:solidFill>
                  <a:srgbClr val="FF0000"/>
                </a:solidFill>
              </a:rPr>
              <a:t>  nuclear power have been the</a:t>
            </a:r>
          </a:p>
          <a:p>
            <a:r>
              <a:rPr lang="en-GB" sz="1600" b="1" dirty="0" smtClean="0">
                <a:solidFill>
                  <a:srgbClr val="FF0000"/>
                </a:solidFill>
              </a:rPr>
              <a:t>  order of the day</a:t>
            </a: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r>
              <a:rPr lang="en-GB" sz="1600" b="1" dirty="0" smtClean="0">
                <a:solidFill>
                  <a:srgbClr val="FF0000"/>
                </a:solidFill>
                <a:sym typeface="Wingdings"/>
              </a:rPr>
              <a:t> </a:t>
            </a:r>
            <a:r>
              <a:rPr lang="en-GB" sz="1600" b="1" dirty="0" smtClean="0">
                <a:solidFill>
                  <a:srgbClr val="FF0000"/>
                </a:solidFill>
              </a:rPr>
              <a:t>Goodyear Blimps</a:t>
            </a: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pPr>
              <a:buFont typeface="Wingdings"/>
              <a:buChar char="ê"/>
            </a:pPr>
            <a:r>
              <a:rPr lang="en-GB" sz="1600" b="1" dirty="0" smtClean="0">
                <a:solidFill>
                  <a:srgbClr val="FF0000"/>
                </a:solidFill>
              </a:rPr>
              <a:t>  Zeppelin </a:t>
            </a:r>
            <a:r>
              <a:rPr lang="en-GB" sz="1600" b="1" dirty="0" err="1" smtClean="0">
                <a:solidFill>
                  <a:srgbClr val="FF0000"/>
                </a:solidFill>
              </a:rPr>
              <a:t>Neue</a:t>
            </a:r>
            <a:r>
              <a:rPr lang="en-GB" sz="1600" b="1" dirty="0" smtClean="0">
                <a:solidFill>
                  <a:srgbClr val="FF0000"/>
                </a:solidFill>
              </a:rPr>
              <a:t> </a:t>
            </a:r>
            <a:r>
              <a:rPr lang="en-GB" sz="1600" b="1" dirty="0" err="1" smtClean="0">
                <a:solidFill>
                  <a:srgbClr val="FF0000"/>
                </a:solidFill>
              </a:rPr>
              <a:t>Technologie</a:t>
            </a:r>
            <a:endParaRPr lang="en-GB" sz="1600" b="1" dirty="0" smtClean="0">
              <a:solidFill>
                <a:srgbClr val="FF0000"/>
              </a:solidFill>
            </a:endParaRPr>
          </a:p>
          <a:p>
            <a:r>
              <a:rPr lang="en-GB" sz="1600" b="1" dirty="0" smtClean="0">
                <a:solidFill>
                  <a:srgbClr val="FF0000"/>
                </a:solidFill>
              </a:rPr>
              <a:t>     (see the vector engines)</a:t>
            </a: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7477" y="2914723"/>
            <a:ext cx="4164645" cy="3123484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xmlns="" val="167604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engineerin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gray">
          <a:xfrm>
            <a:off x="90311" y="2526616"/>
            <a:ext cx="8993481" cy="1256306"/>
          </a:xfrm>
          <a:prstGeom prst="rect">
            <a:avLst/>
          </a:prstGeom>
        </p:spPr>
        <p:txBody>
          <a:bodyPr lIns="0"/>
          <a:lstStyle>
            <a:lvl1pPr marL="176213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78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GB" sz="3600" b="1" dirty="0" smtClean="0">
                <a:solidFill>
                  <a:srgbClr val="0066FF"/>
                </a:solidFill>
                <a:latin typeface="Johnston100 Medium"/>
              </a:rPr>
              <a:t>D      TODAY’S OPTIONS</a:t>
            </a:r>
            <a:endParaRPr lang="en-GB" sz="2400" dirty="0">
              <a:latin typeface="Johnston100 Light" panose="020B0403030304020204" pitchFamily="34" charset="0"/>
            </a:endParaRPr>
          </a:p>
          <a:p>
            <a:endParaRPr lang="en-GB" sz="2400" b="1" dirty="0">
              <a:latin typeface="Johnston100 Light" panose="020B0403030304020204" pitchFamily="34" charset="0"/>
            </a:endParaRPr>
          </a:p>
          <a:p>
            <a:endParaRPr lang="en-GB" sz="2000" dirty="0">
              <a:latin typeface="Johnston100 Light" panose="020B0403030304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l="5469" t="29444" r="82448" b="56575"/>
          <a:stretch>
            <a:fillRect/>
          </a:stretch>
        </p:blipFill>
        <p:spPr bwMode="auto">
          <a:xfrm>
            <a:off x="8023174" y="0"/>
            <a:ext cx="1120826" cy="72950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xmlns="" val="167604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engineerin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gray">
          <a:xfrm>
            <a:off x="368300" y="642551"/>
            <a:ext cx="8520327" cy="5519352"/>
          </a:xfrm>
          <a:prstGeom prst="rect">
            <a:avLst/>
          </a:prstGeom>
        </p:spPr>
        <p:txBody>
          <a:bodyPr lIns="0"/>
          <a:lstStyle>
            <a:lvl1pPr marL="176213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78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>
              <a:latin typeface="Johnston100 Light" panose="020B0403030304020204" pitchFamily="34" charset="0"/>
            </a:endParaRPr>
          </a:p>
          <a:p>
            <a:pPr>
              <a:buNone/>
            </a:pPr>
            <a:endParaRPr lang="en-GB" sz="2600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sz="2000" dirty="0">
              <a:latin typeface="Johnston100 Light" panose="020B0403030304020204" pitchFamily="34" charset="0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3500" y="729503"/>
            <a:ext cx="5766891" cy="58169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Greater range of competitor choices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GB" sz="16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extended range of helicopters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automated drones for hovering and delivering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satellite-based surveillance systems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over-the-horizon radar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(noting some may still need surface intervention,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 when the airship could still be relevant)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Airship operating and servicing costs, crewing requirement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GB" sz="16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a negative, though whole-life costs might be comparable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viability will depend on specific applications e.g. pricing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  for unique tourism experience can afford costs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Airship developments have responded with new designs to offer more versatility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en-GB" sz="1600" b="1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new more durable materials e.g. plastics and neoprene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lighter more powerful engines, modern electronics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</a:t>
            </a:r>
            <a:r>
              <a:rPr lang="en-GB" sz="16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hybrids</a:t>
            </a: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 combining aerostatic &amp; aerodynamic principles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 l="5469" t="29444" r="82448" b="56575"/>
          <a:stretch>
            <a:fillRect/>
          </a:stretch>
        </p:blipFill>
        <p:spPr bwMode="auto">
          <a:xfrm>
            <a:off x="8023174" y="0"/>
            <a:ext cx="1120826" cy="72950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12" name="Footer Placeholder 1"/>
          <p:cNvSpPr txBox="1">
            <a:spLocks/>
          </p:cNvSpPr>
          <p:nvPr/>
        </p:nvSpPr>
        <p:spPr>
          <a:xfrm>
            <a:off x="-1" y="0"/>
            <a:ext cx="7231053" cy="729503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cap="all" dirty="0" smtClean="0">
                <a:solidFill>
                  <a:srgbClr val="0066FF"/>
                </a:solidFill>
                <a:latin typeface="NJFont Light" panose="020B0303020304020204" pitchFamily="34" charset="0"/>
              </a:rPr>
              <a:t>D1</a:t>
            </a:r>
            <a:r>
              <a:rPr kumimoji="0" 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NJFont Light" panose="020B0303020304020204" pitchFamily="34" charset="0"/>
                <a:ea typeface="+mn-ea"/>
                <a:cs typeface="+mn-cs"/>
              </a:rPr>
              <a:t>     TODAY’s options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cap="all" dirty="0" smtClean="0">
                <a:solidFill>
                  <a:srgbClr val="FF0000"/>
                </a:solidFill>
                <a:latin typeface="NJFont Light" panose="020B0303020304020204" pitchFamily="34" charset="0"/>
              </a:rPr>
              <a:t>          INCREASING Competition for niche services</a:t>
            </a:r>
            <a:endParaRPr kumimoji="0" lang="en-US" sz="2000" b="1" i="0" u="none" strike="noStrike" kern="1200" cap="all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JFont Light" panose="020B03030203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all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NJFont Light" panose="020B03030203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604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engineerin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gray">
          <a:xfrm>
            <a:off x="368300" y="642551"/>
            <a:ext cx="8520327" cy="5797518"/>
          </a:xfrm>
          <a:prstGeom prst="rect">
            <a:avLst/>
          </a:prstGeom>
        </p:spPr>
        <p:txBody>
          <a:bodyPr lIns="0"/>
          <a:lstStyle>
            <a:lvl1pPr marL="176213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78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 l="5469" t="29444" r="82448" b="56575"/>
          <a:stretch>
            <a:fillRect/>
          </a:stretch>
        </p:blipFill>
        <p:spPr bwMode="auto">
          <a:xfrm>
            <a:off x="8023174" y="0"/>
            <a:ext cx="1120826" cy="72950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print"/>
          <a:srcRect l="18490" t="11852" r="23333" b="13889"/>
          <a:stretch>
            <a:fillRect/>
          </a:stretch>
        </p:blipFill>
        <p:spPr bwMode="auto">
          <a:xfrm>
            <a:off x="688059" y="896928"/>
            <a:ext cx="7720310" cy="5543141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xmlns="" val="167604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engineerin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gray">
          <a:xfrm>
            <a:off x="368300" y="642551"/>
            <a:ext cx="8520327" cy="5519352"/>
          </a:xfrm>
          <a:prstGeom prst="rect">
            <a:avLst/>
          </a:prstGeom>
        </p:spPr>
        <p:txBody>
          <a:bodyPr lIns="0"/>
          <a:lstStyle>
            <a:lvl1pPr marL="176213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78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>
              <a:latin typeface="Johnston100 Light" panose="020B0403030304020204" pitchFamily="34" charset="0"/>
            </a:endParaRPr>
          </a:p>
          <a:p>
            <a:pPr>
              <a:buNone/>
            </a:pPr>
            <a:endParaRPr lang="en-GB" sz="2600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sz="2000" dirty="0">
              <a:latin typeface="Johnston100 Light" panose="020B0403030304020204" pitchFamily="34" charset="0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3500" y="775813"/>
            <a:ext cx="5766891" cy="538609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Little point in devising hybrids unless clear economic purpose for them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Most hybrids proposed to greatly increase carrying capacity and/or versatility, with aerodynamic extras to achieve that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GB" sz="16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Examples include: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en-GB" sz="1600" b="1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heavy lift airships for bulk freight carriage from remote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  terrain (e.g. Siberia)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aerodynamic shape to increase lift with forward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  movement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vectored engine for ease of landing / take-off with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  minimum airspace requirement at airports, and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  manoeuvring / lifting at target destination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  (or rotor engines, helicopter-style, to achieve the same)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vectored engines can increase versatility of a single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  design, to improve commercial take-up for different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  carrying purposes and assist profitability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 l="5469" t="29444" r="82448" b="56575"/>
          <a:stretch>
            <a:fillRect/>
          </a:stretch>
        </p:blipFill>
        <p:spPr bwMode="auto">
          <a:xfrm>
            <a:off x="8023174" y="0"/>
            <a:ext cx="1120826" cy="72950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12" name="Footer Placeholder 1"/>
          <p:cNvSpPr txBox="1">
            <a:spLocks/>
          </p:cNvSpPr>
          <p:nvPr/>
        </p:nvSpPr>
        <p:spPr>
          <a:xfrm>
            <a:off x="-1" y="0"/>
            <a:ext cx="7231053" cy="729503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cap="all" dirty="0" smtClean="0">
                <a:solidFill>
                  <a:srgbClr val="0066FF"/>
                </a:solidFill>
                <a:latin typeface="NJFont Light" panose="020B0303020304020204" pitchFamily="34" charset="0"/>
              </a:rPr>
              <a:t>D2</a:t>
            </a:r>
            <a:r>
              <a:rPr kumimoji="0" 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NJFont Light" panose="020B0303020304020204" pitchFamily="34" charset="0"/>
                <a:ea typeface="+mn-ea"/>
                <a:cs typeface="+mn-cs"/>
              </a:rPr>
              <a:t>     TODAY’s options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cap="all" dirty="0" smtClean="0">
                <a:solidFill>
                  <a:srgbClr val="FF0000"/>
                </a:solidFill>
                <a:latin typeface="NJFont Light" panose="020B0303020304020204" pitchFamily="34" charset="0"/>
              </a:rPr>
              <a:t>          proposals for HYBRID DESIGNS</a:t>
            </a:r>
            <a:endParaRPr kumimoji="0" lang="en-US" sz="2000" b="1" i="0" u="none" strike="noStrike" kern="1200" cap="all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JFont Light" panose="020B03030203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all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NJFont Light" panose="020B030302030402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30391" y="847082"/>
            <a:ext cx="3225644" cy="5786199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.</a:t>
            </a: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print"/>
          <a:srcRect l="32135" t="12593" r="33646" b="40833"/>
          <a:stretch>
            <a:fillRect/>
          </a:stretch>
        </p:blipFill>
        <p:spPr bwMode="auto">
          <a:xfrm>
            <a:off x="5830391" y="847082"/>
            <a:ext cx="3225643" cy="2469557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 cstate="print"/>
          <a:srcRect l="31823" t="30154" r="33958" b="10463"/>
          <a:stretch>
            <a:fillRect/>
          </a:stretch>
        </p:blipFill>
        <p:spPr bwMode="auto">
          <a:xfrm>
            <a:off x="5830391" y="3484562"/>
            <a:ext cx="3225643" cy="3148719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xmlns="" val="167604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engineerin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gray">
          <a:xfrm>
            <a:off x="90311" y="2526616"/>
            <a:ext cx="8993481" cy="1256306"/>
          </a:xfrm>
          <a:prstGeom prst="rect">
            <a:avLst/>
          </a:prstGeom>
        </p:spPr>
        <p:txBody>
          <a:bodyPr lIns="0"/>
          <a:lstStyle>
            <a:lvl1pPr marL="176213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78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GB" sz="3600" b="1" dirty="0" smtClean="0">
                <a:solidFill>
                  <a:srgbClr val="0066FF"/>
                </a:solidFill>
                <a:latin typeface="Johnston100 Medium"/>
              </a:rPr>
              <a:t>E      TOMORROW</a:t>
            </a:r>
            <a:endParaRPr lang="en-GB" sz="2400" dirty="0">
              <a:latin typeface="Johnston100 Light" panose="020B0403030304020204" pitchFamily="34" charset="0"/>
            </a:endParaRPr>
          </a:p>
          <a:p>
            <a:endParaRPr lang="en-GB" sz="2400" b="1" dirty="0">
              <a:latin typeface="Johnston100 Light" panose="020B0403030304020204" pitchFamily="34" charset="0"/>
            </a:endParaRPr>
          </a:p>
          <a:p>
            <a:endParaRPr lang="en-GB" sz="2000" dirty="0">
              <a:latin typeface="Johnston100 Light" panose="020B0403030304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l="5469" t="29444" r="82448" b="56575"/>
          <a:stretch>
            <a:fillRect/>
          </a:stretch>
        </p:blipFill>
        <p:spPr bwMode="auto">
          <a:xfrm>
            <a:off x="8023174" y="0"/>
            <a:ext cx="1120826" cy="72950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xmlns="" val="167604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engineerin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gray">
          <a:xfrm>
            <a:off x="368300" y="642551"/>
            <a:ext cx="8520327" cy="5519352"/>
          </a:xfrm>
          <a:prstGeom prst="rect">
            <a:avLst/>
          </a:prstGeom>
        </p:spPr>
        <p:txBody>
          <a:bodyPr lIns="0"/>
          <a:lstStyle>
            <a:lvl1pPr marL="176213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78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>
              <a:latin typeface="Johnston100 Light" panose="020B0403030304020204" pitchFamily="34" charset="0"/>
            </a:endParaRPr>
          </a:p>
          <a:p>
            <a:pPr>
              <a:buNone/>
            </a:pPr>
            <a:endParaRPr lang="en-GB" sz="2600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sz="2000" dirty="0">
              <a:latin typeface="Johnston100 Light" panose="020B0403030304020204" pitchFamily="34" charset="0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3500" y="729503"/>
            <a:ext cx="5766891" cy="57554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Sustainability &gt; Aerostatic lift does not need fossil fuels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GB" sz="16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Carbon penalty charges could help airship economics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Land take by airports could reduce with hybrid craft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Land take by surface transport might be lessened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Noise benefits (modern airships are very quiet)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Political imperatives with Net Zero and decarbonisation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Can airships assist ‘Real Zero’? Use jet streams?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Changes by / to the competition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Electric powered large aircraft?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Fuel issue is mainly about taxi-ing, and takeoff to cruise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  height – can this be mitigated adequately?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Freight / mail haulage in holds of fossil fuel-using planes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  risks being targeted as unsustainable, can airships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  invent for themselves a substantial logistics freight rôle?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GB" sz="1600" b="1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Public desires and commercial changes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Will speed continue to be valued so highly 30 years on?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 l="5469" t="29444" r="82448" b="56575"/>
          <a:stretch>
            <a:fillRect/>
          </a:stretch>
        </p:blipFill>
        <p:spPr bwMode="auto">
          <a:xfrm>
            <a:off x="8023174" y="0"/>
            <a:ext cx="1120826" cy="72950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12" name="Footer Placeholder 1"/>
          <p:cNvSpPr txBox="1">
            <a:spLocks/>
          </p:cNvSpPr>
          <p:nvPr/>
        </p:nvSpPr>
        <p:spPr>
          <a:xfrm>
            <a:off x="0" y="0"/>
            <a:ext cx="7096418" cy="729503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cap="all" dirty="0" smtClean="0">
                <a:solidFill>
                  <a:srgbClr val="0066FF"/>
                </a:solidFill>
                <a:latin typeface="NJFont Light" panose="020B0303020304020204" pitchFamily="34" charset="0"/>
              </a:rPr>
              <a:t>E1</a:t>
            </a:r>
            <a:r>
              <a:rPr kumimoji="0" 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NJFont Light" panose="020B0303020304020204" pitchFamily="34" charset="0"/>
                <a:ea typeface="+mn-ea"/>
                <a:cs typeface="+mn-cs"/>
              </a:rPr>
              <a:t>     TOMORROW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cap="all" dirty="0" smtClean="0">
                <a:solidFill>
                  <a:srgbClr val="FF0000"/>
                </a:solidFill>
                <a:latin typeface="NJFont Light" panose="020B0303020304020204" pitchFamily="34" charset="0"/>
              </a:rPr>
              <a:t>          </a:t>
            </a:r>
            <a:r>
              <a:rPr lang="en-US" sz="2000" b="1" cap="all" dirty="0" err="1" smtClean="0">
                <a:solidFill>
                  <a:srgbClr val="FF0000"/>
                </a:solidFill>
                <a:latin typeface="NJFont Light" panose="020B0303020304020204" pitchFamily="34" charset="0"/>
              </a:rPr>
              <a:t>FActoRS</a:t>
            </a:r>
            <a:r>
              <a:rPr lang="en-US" sz="2000" b="1" cap="all" dirty="0" smtClean="0">
                <a:solidFill>
                  <a:srgbClr val="FF0000"/>
                </a:solidFill>
                <a:latin typeface="NJFont Light" panose="020B0303020304020204" pitchFamily="34" charset="0"/>
              </a:rPr>
              <a:t> FOR THE NEXT DECADES </a:t>
            </a:r>
            <a:endParaRPr kumimoji="0" lang="en-US" sz="2000" b="1" i="0" u="none" strike="noStrike" kern="1200" cap="all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JFont Light" panose="020B03030203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all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NJFont Light" panose="020B030302030402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30391" y="847082"/>
            <a:ext cx="3225644" cy="5786199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.</a:t>
            </a: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30391" y="847082"/>
            <a:ext cx="32256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  <a:hlinkClick r:id="rId4"/>
              </a:rPr>
              <a:t>https://ecofriend.com/20-sustainable-airships-promising-a-clean-future-of-transportation-and-surveillance.html</a:t>
            </a:r>
            <a:endParaRPr lang="en-GB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30391" y="2324410"/>
            <a:ext cx="32256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hlinkClick r:id="rId5"/>
              </a:rPr>
              <a:t>https://www.youtube.com/watch?v=5weItJuMbKs</a:t>
            </a:r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5830391" y="2977286"/>
            <a:ext cx="3225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hlinkClick r:id="rId6"/>
              </a:rPr>
              <a:t>https://phys.org/news/2019-08-case-airships.html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5830391" y="3623617"/>
            <a:ext cx="32256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hlinkClick r:id="rId7"/>
              </a:rPr>
              <a:t>https://www.sciencedirect.com/science/article/pii/S2590174519300145</a:t>
            </a:r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5895975" y="4417110"/>
            <a:ext cx="228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en-GB" dirty="0" smtClean="0">
              <a:solidFill>
                <a:srgbClr val="282828"/>
              </a:solidFill>
            </a:endParaRPr>
          </a:p>
          <a:p>
            <a:pPr lvl="0"/>
            <a:endParaRPr lang="en-GB" dirty="0">
              <a:solidFill>
                <a:srgbClr val="282828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30391" y="4546947"/>
            <a:ext cx="32256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hlinkClick r:id="rId8"/>
              </a:rPr>
              <a:t>https://isopolar.com/sustainable-transportation-airships-versus-jet-airplanes/</a:t>
            </a:r>
            <a:endParaRPr lang="en-GB" dirty="0"/>
          </a:p>
        </p:txBody>
      </p:sp>
      <p:sp>
        <p:nvSpPr>
          <p:cNvPr id="20" name="Rectangle 19"/>
          <p:cNvSpPr/>
          <p:nvPr/>
        </p:nvSpPr>
        <p:spPr>
          <a:xfrm>
            <a:off x="5830391" y="5515572"/>
            <a:ext cx="32256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hlinkClick r:id="rId9"/>
              </a:rPr>
              <a:t>https://undecidedmf.com/episodes/why-the-airship-may-be-the-future-of-air-travel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67604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engineerin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gray">
          <a:xfrm>
            <a:off x="368300" y="642551"/>
            <a:ext cx="8520327" cy="5797518"/>
          </a:xfrm>
          <a:prstGeom prst="rect">
            <a:avLst/>
          </a:prstGeom>
        </p:spPr>
        <p:txBody>
          <a:bodyPr lIns="0"/>
          <a:lstStyle>
            <a:lvl1pPr marL="176213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78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 l="5469" t="29444" r="82448" b="56575"/>
          <a:stretch>
            <a:fillRect/>
          </a:stretch>
        </p:blipFill>
        <p:spPr bwMode="auto">
          <a:xfrm>
            <a:off x="8023174" y="0"/>
            <a:ext cx="1120826" cy="72950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 l="24062" t="23056" r="20051" b="3981"/>
          <a:stretch>
            <a:fillRect/>
          </a:stretch>
        </p:blipFill>
        <p:spPr bwMode="auto">
          <a:xfrm>
            <a:off x="680433" y="729503"/>
            <a:ext cx="7775938" cy="5710566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xmlns="" val="167604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engineerin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gray">
          <a:xfrm>
            <a:off x="368300" y="642551"/>
            <a:ext cx="8520327" cy="5519352"/>
          </a:xfrm>
          <a:prstGeom prst="rect">
            <a:avLst/>
          </a:prstGeom>
        </p:spPr>
        <p:txBody>
          <a:bodyPr lIns="0"/>
          <a:lstStyle>
            <a:lvl1pPr marL="176213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78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>
              <a:latin typeface="Johnston100 Light" panose="020B0403030304020204" pitchFamily="34" charset="0"/>
            </a:endParaRPr>
          </a:p>
          <a:p>
            <a:pPr>
              <a:buNone/>
            </a:pPr>
            <a:endParaRPr lang="en-GB" sz="2600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sz="2000" dirty="0">
              <a:latin typeface="Johnston100 Light" panose="020B0403030304020204" pitchFamily="34" charset="0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3500" y="667948"/>
            <a:ext cx="5766891" cy="56938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Airships were created with the vision (and investment) of a few, such as Santos Dumont, Graf Zeppelin, Hugo Eckener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en-GB" sz="1600" b="1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The thought of a vessel as large as a supertanker or as small as an HGV, floating past in the sky, will continue to attract visionaries (and probably offend others!)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GB" sz="1600" b="1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In the 1920s, such expectations were the norm, not the odd. Serious writers and planners saw them as part of the future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GB" sz="1600" b="1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We can’t predict everything during the next decades. Collectively we are on a journey of exploration, to achieve better balance between human activity and our planet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en-GB" sz="1600" b="1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To conclude, here are two visions:-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 l="5469" t="29444" r="82448" b="56575"/>
          <a:stretch>
            <a:fillRect/>
          </a:stretch>
        </p:blipFill>
        <p:spPr bwMode="auto">
          <a:xfrm>
            <a:off x="8023174" y="0"/>
            <a:ext cx="1120826" cy="72950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12" name="Footer Placeholder 1"/>
          <p:cNvSpPr txBox="1">
            <a:spLocks/>
          </p:cNvSpPr>
          <p:nvPr/>
        </p:nvSpPr>
        <p:spPr>
          <a:xfrm>
            <a:off x="0" y="0"/>
            <a:ext cx="7096418" cy="729503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cap="all" dirty="0" smtClean="0">
                <a:solidFill>
                  <a:srgbClr val="0066FF"/>
                </a:solidFill>
                <a:latin typeface="NJFont Light" panose="020B0303020304020204" pitchFamily="34" charset="0"/>
              </a:rPr>
              <a:t>E2</a:t>
            </a:r>
            <a:r>
              <a:rPr kumimoji="0" 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NJFont Light" panose="020B0303020304020204" pitchFamily="34" charset="0"/>
                <a:ea typeface="+mn-ea"/>
                <a:cs typeface="+mn-cs"/>
              </a:rPr>
              <a:t>     TOMORROW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cap="all" dirty="0" smtClean="0">
                <a:solidFill>
                  <a:srgbClr val="FF0000"/>
                </a:solidFill>
                <a:latin typeface="NJFont Light" panose="020B0303020304020204" pitchFamily="34" charset="0"/>
              </a:rPr>
              <a:t>          VISIONARY THINKING </a:t>
            </a:r>
            <a:endParaRPr kumimoji="0" lang="en-US" sz="2000" b="1" i="0" u="none" strike="noStrike" kern="1200" cap="all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JFont Light" panose="020B03030203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all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NJFont Light" panose="020B03030203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604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engineerin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gray">
          <a:xfrm>
            <a:off x="90311" y="2526616"/>
            <a:ext cx="8993481" cy="1256306"/>
          </a:xfrm>
          <a:prstGeom prst="rect">
            <a:avLst/>
          </a:prstGeom>
        </p:spPr>
        <p:txBody>
          <a:bodyPr lIns="0"/>
          <a:lstStyle>
            <a:lvl1pPr marL="176213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78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GB" sz="3600" b="1" dirty="0">
                <a:solidFill>
                  <a:srgbClr val="0066FF"/>
                </a:solidFill>
                <a:latin typeface="Johnston100 Medium"/>
              </a:rPr>
              <a:t>A     </a:t>
            </a:r>
            <a:r>
              <a:rPr lang="en-GB" sz="3600" b="1" dirty="0" smtClean="0">
                <a:solidFill>
                  <a:srgbClr val="0066FF"/>
                </a:solidFill>
                <a:latin typeface="Johnston100 Medium"/>
              </a:rPr>
              <a:t> BASICS FOR </a:t>
            </a:r>
          </a:p>
          <a:p>
            <a:pPr algn="ctr">
              <a:buNone/>
            </a:pPr>
            <a:r>
              <a:rPr lang="en-GB" sz="3600" b="1" dirty="0" smtClean="0">
                <a:solidFill>
                  <a:srgbClr val="0066FF"/>
                </a:solidFill>
                <a:latin typeface="Johnston100 Medium"/>
              </a:rPr>
              <a:t>LIGHTER-THAN-AIR TRAVEL</a:t>
            </a:r>
            <a:endParaRPr lang="en-GB" sz="2400" dirty="0">
              <a:latin typeface="Johnston100 Light" panose="020B0403030304020204" pitchFamily="34" charset="0"/>
            </a:endParaRPr>
          </a:p>
          <a:p>
            <a:endParaRPr lang="en-GB" sz="2400" b="1" dirty="0">
              <a:latin typeface="Johnston100 Light" panose="020B0403030304020204" pitchFamily="34" charset="0"/>
            </a:endParaRPr>
          </a:p>
          <a:p>
            <a:endParaRPr lang="en-GB" sz="2000" dirty="0">
              <a:latin typeface="Johnston100 Light" panose="020B0403030304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l="5469" t="29444" r="82448" b="56575"/>
          <a:stretch>
            <a:fillRect/>
          </a:stretch>
        </p:blipFill>
        <p:spPr bwMode="auto">
          <a:xfrm>
            <a:off x="8023174" y="0"/>
            <a:ext cx="1120826" cy="72950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xmlns="" val="167604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4213" y="908050"/>
            <a:ext cx="7772400" cy="895350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solidFill>
                  <a:srgbClr val="0066FF"/>
                </a:solidFill>
                <a:latin typeface="Calibri" pitchFamily="34" charset="0"/>
              </a:rPr>
              <a:t/>
            </a:r>
            <a:br>
              <a:rPr lang="en-US" b="1" dirty="0" smtClean="0">
                <a:solidFill>
                  <a:srgbClr val="0066FF"/>
                </a:solidFill>
                <a:latin typeface="Calibri" pitchFamily="34" charset="0"/>
              </a:rPr>
            </a:br>
            <a:r>
              <a:rPr lang="en-US" b="1" dirty="0" smtClean="0">
                <a:solidFill>
                  <a:srgbClr val="0066FF"/>
                </a:solidFill>
                <a:latin typeface="Calibri" pitchFamily="34" charset="0"/>
              </a:rPr>
              <a:t>Antoine de Saint-</a:t>
            </a:r>
            <a:r>
              <a:rPr lang="en-US" b="1" dirty="0" err="1" smtClean="0">
                <a:solidFill>
                  <a:srgbClr val="0066FF"/>
                </a:solidFill>
                <a:latin typeface="Calibri" pitchFamily="34" charset="0"/>
              </a:rPr>
              <a:t>Exupéry</a:t>
            </a:r>
            <a:endParaRPr lang="en-GB" b="1" dirty="0" smtClean="0">
              <a:solidFill>
                <a:srgbClr val="0066FF"/>
              </a:solidFill>
              <a:latin typeface="Calibri" pitchFamily="34" charset="0"/>
            </a:endParaRPr>
          </a:p>
        </p:txBody>
      </p:sp>
      <p:sp>
        <p:nvSpPr>
          <p:cNvPr id="12293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539750" y="1989138"/>
            <a:ext cx="7921625" cy="4608512"/>
          </a:xfrm>
          <a:noFill/>
        </p:spPr>
        <p:txBody>
          <a:bodyPr/>
          <a:lstStyle/>
          <a:p>
            <a:pPr eaLnBrk="1" hangingPunct="1"/>
            <a:endParaRPr lang="en-GB" b="1" dirty="0" smtClean="0">
              <a:latin typeface="Calibri" pitchFamily="34" charset="0"/>
            </a:endParaRPr>
          </a:p>
          <a:p>
            <a:pPr eaLnBrk="1" hangingPunct="1"/>
            <a:r>
              <a:rPr lang="en-GB" i="1" dirty="0" err="1" smtClean="0">
                <a:latin typeface="Calibri" pitchFamily="34" charset="0"/>
              </a:rPr>
              <a:t>Quand</a:t>
            </a:r>
            <a:r>
              <a:rPr lang="en-GB" i="1" dirty="0" smtClean="0">
                <a:latin typeface="Calibri" pitchFamily="34" charset="0"/>
              </a:rPr>
              <a:t> </a:t>
            </a:r>
            <a:r>
              <a:rPr lang="en-GB" i="1" dirty="0" err="1" smtClean="0">
                <a:latin typeface="Calibri" pitchFamily="34" charset="0"/>
              </a:rPr>
              <a:t>tu</a:t>
            </a:r>
            <a:r>
              <a:rPr lang="en-GB" i="1" dirty="0" smtClean="0">
                <a:latin typeface="Calibri" pitchFamily="34" charset="0"/>
              </a:rPr>
              <a:t> </a:t>
            </a:r>
            <a:r>
              <a:rPr lang="en-GB" i="1" dirty="0" err="1" smtClean="0">
                <a:latin typeface="Calibri" pitchFamily="34" charset="0"/>
              </a:rPr>
              <a:t>veux</a:t>
            </a:r>
            <a:r>
              <a:rPr lang="en-GB" i="1" dirty="0" smtClean="0">
                <a:latin typeface="Calibri" pitchFamily="34" charset="0"/>
              </a:rPr>
              <a:t> </a:t>
            </a:r>
            <a:r>
              <a:rPr lang="en-GB" i="1" dirty="0" err="1" smtClean="0">
                <a:latin typeface="Calibri" pitchFamily="34" charset="0"/>
              </a:rPr>
              <a:t>construire</a:t>
            </a:r>
            <a:r>
              <a:rPr lang="en-GB" i="1" dirty="0" smtClean="0">
                <a:latin typeface="Calibri" pitchFamily="34" charset="0"/>
              </a:rPr>
              <a:t> un bateau</a:t>
            </a:r>
            <a:r>
              <a:rPr lang="en-GB" dirty="0" smtClean="0">
                <a:latin typeface="Calibri" pitchFamily="34" charset="0"/>
              </a:rPr>
              <a:t>,</a:t>
            </a:r>
          </a:p>
          <a:p>
            <a:pPr eaLnBrk="1" hangingPunct="1"/>
            <a:r>
              <a:rPr lang="en-GB" dirty="0" smtClean="0">
                <a:latin typeface="Calibri" pitchFamily="34" charset="0"/>
              </a:rPr>
              <a:t>ne commence pas par </a:t>
            </a:r>
            <a:r>
              <a:rPr lang="en-GB" dirty="0" err="1" smtClean="0">
                <a:latin typeface="Calibri" pitchFamily="34" charset="0"/>
              </a:rPr>
              <a:t>rassembler</a:t>
            </a:r>
            <a:r>
              <a:rPr lang="en-GB" dirty="0" smtClean="0">
                <a:latin typeface="Calibri" pitchFamily="34" charset="0"/>
              </a:rPr>
              <a:t> du bois, </a:t>
            </a:r>
            <a:r>
              <a:rPr lang="en-GB" dirty="0" err="1" smtClean="0">
                <a:latin typeface="Calibri" pitchFamily="34" charset="0"/>
              </a:rPr>
              <a:t>couper</a:t>
            </a:r>
            <a:r>
              <a:rPr lang="en-GB" dirty="0" smtClean="0">
                <a:latin typeface="Calibri" pitchFamily="34" charset="0"/>
              </a:rPr>
              <a:t> des </a:t>
            </a:r>
            <a:r>
              <a:rPr lang="en-GB" dirty="0" err="1" smtClean="0">
                <a:latin typeface="Calibri" pitchFamily="34" charset="0"/>
              </a:rPr>
              <a:t>planches</a:t>
            </a:r>
            <a:r>
              <a:rPr lang="en-GB" dirty="0" smtClean="0">
                <a:latin typeface="Calibri" pitchFamily="34" charset="0"/>
              </a:rPr>
              <a:t> et </a:t>
            </a:r>
            <a:r>
              <a:rPr lang="en-GB" dirty="0" err="1" smtClean="0">
                <a:latin typeface="Calibri" pitchFamily="34" charset="0"/>
              </a:rPr>
              <a:t>distribuer</a:t>
            </a:r>
            <a:r>
              <a:rPr lang="en-GB" dirty="0" smtClean="0">
                <a:latin typeface="Calibri" pitchFamily="34" charset="0"/>
              </a:rPr>
              <a:t> du travail,</a:t>
            </a:r>
          </a:p>
          <a:p>
            <a:pPr eaLnBrk="1" hangingPunct="1"/>
            <a:r>
              <a:rPr lang="en-GB" b="1" dirty="0" err="1" smtClean="0">
                <a:latin typeface="Calibri" pitchFamily="34" charset="0"/>
              </a:rPr>
              <a:t>mais</a:t>
            </a:r>
            <a:r>
              <a:rPr lang="en-GB" b="1" dirty="0" smtClean="0">
                <a:latin typeface="Calibri" pitchFamily="34" charset="0"/>
              </a:rPr>
              <a:t> reveille au </a:t>
            </a:r>
            <a:r>
              <a:rPr lang="en-GB" b="1" dirty="0" err="1" smtClean="0">
                <a:latin typeface="Calibri" pitchFamily="34" charset="0"/>
              </a:rPr>
              <a:t>sein</a:t>
            </a:r>
            <a:r>
              <a:rPr lang="en-GB" b="1" dirty="0" smtClean="0">
                <a:latin typeface="Calibri" pitchFamily="34" charset="0"/>
              </a:rPr>
              <a:t> des </a:t>
            </a:r>
            <a:r>
              <a:rPr lang="en-GB" b="1" dirty="0" err="1" smtClean="0">
                <a:latin typeface="Calibri" pitchFamily="34" charset="0"/>
              </a:rPr>
              <a:t>hommes</a:t>
            </a:r>
            <a:endParaRPr lang="en-GB" b="1" dirty="0" smtClean="0">
              <a:latin typeface="Calibri" pitchFamily="34" charset="0"/>
            </a:endParaRPr>
          </a:p>
          <a:p>
            <a:pPr eaLnBrk="1" hangingPunct="1"/>
            <a:r>
              <a:rPr lang="en-GB" b="1" dirty="0" smtClean="0">
                <a:latin typeface="Calibri" pitchFamily="34" charset="0"/>
              </a:rPr>
              <a:t>le </a:t>
            </a:r>
            <a:r>
              <a:rPr lang="en-GB" b="1" dirty="0" err="1" smtClean="0">
                <a:latin typeface="Calibri" pitchFamily="34" charset="0"/>
              </a:rPr>
              <a:t>desir</a:t>
            </a:r>
            <a:r>
              <a:rPr lang="en-GB" b="1" dirty="0" smtClean="0">
                <a:latin typeface="Calibri" pitchFamily="34" charset="0"/>
              </a:rPr>
              <a:t> de la </a:t>
            </a:r>
            <a:r>
              <a:rPr lang="en-GB" b="1" dirty="0" err="1" smtClean="0">
                <a:latin typeface="Calibri" pitchFamily="34" charset="0"/>
              </a:rPr>
              <a:t>mer</a:t>
            </a:r>
            <a:r>
              <a:rPr lang="en-GB" b="1" dirty="0" smtClean="0">
                <a:latin typeface="Calibri" pitchFamily="34" charset="0"/>
              </a:rPr>
              <a:t> </a:t>
            </a:r>
            <a:r>
              <a:rPr lang="en-GB" b="1" dirty="0" err="1" smtClean="0">
                <a:latin typeface="Calibri" pitchFamily="34" charset="0"/>
              </a:rPr>
              <a:t>grande</a:t>
            </a:r>
            <a:r>
              <a:rPr lang="en-GB" b="1" dirty="0" smtClean="0">
                <a:latin typeface="Calibri" pitchFamily="34" charset="0"/>
              </a:rPr>
              <a:t> et large</a:t>
            </a:r>
            <a:r>
              <a:rPr lang="en-GB" dirty="0" smtClean="0">
                <a:latin typeface="Calibri" pitchFamily="34" charset="0"/>
              </a:rPr>
              <a:t> </a:t>
            </a:r>
            <a:br>
              <a:rPr lang="en-GB" dirty="0" smtClean="0">
                <a:latin typeface="Calibri" pitchFamily="34" charset="0"/>
              </a:rPr>
            </a:br>
            <a:r>
              <a:rPr lang="en-GB" dirty="0" smtClean="0">
                <a:latin typeface="Calibri" pitchFamily="34" charset="0"/>
              </a:rPr>
              <a:t/>
            </a:r>
            <a:br>
              <a:rPr lang="en-GB" dirty="0" smtClean="0">
                <a:latin typeface="Calibri" pitchFamily="34" charset="0"/>
              </a:rPr>
            </a:br>
            <a:endParaRPr lang="en-GB" dirty="0" smtClean="0">
              <a:latin typeface="Calibri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 cstate="print"/>
          <a:srcRect l="5469" t="29444" r="82448" b="56575"/>
          <a:stretch>
            <a:fillRect/>
          </a:stretch>
        </p:blipFill>
        <p:spPr bwMode="auto">
          <a:xfrm>
            <a:off x="8023174" y="0"/>
            <a:ext cx="1120826" cy="72950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engineerin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gray">
          <a:xfrm>
            <a:off x="368300" y="642551"/>
            <a:ext cx="8520327" cy="5797518"/>
          </a:xfrm>
          <a:prstGeom prst="rect">
            <a:avLst/>
          </a:prstGeom>
        </p:spPr>
        <p:txBody>
          <a:bodyPr lIns="0"/>
          <a:lstStyle>
            <a:lvl1pPr marL="176213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78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 l="5469" t="29444" r="82448" b="56575"/>
          <a:stretch>
            <a:fillRect/>
          </a:stretch>
        </p:blipFill>
        <p:spPr bwMode="auto">
          <a:xfrm>
            <a:off x="8023174" y="0"/>
            <a:ext cx="1120826" cy="72950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 l="32407" t="8823" r="31975" b="10784"/>
          <a:stretch>
            <a:fillRect/>
          </a:stretch>
        </p:blipFill>
        <p:spPr bwMode="auto">
          <a:xfrm>
            <a:off x="1836906" y="160338"/>
            <a:ext cx="5150992" cy="6588271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xmlns="" val="167604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142875" y="341905"/>
            <a:ext cx="3132565" cy="1041622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AutoShape 4"/>
          <p:cNvSpPr>
            <a:spLocks noChangeAspect="1" noChangeArrowheads="1"/>
          </p:cNvSpPr>
          <p:nvPr/>
        </p:nvSpPr>
        <p:spPr bwMode="auto">
          <a:xfrm>
            <a:off x="63500" y="-136525"/>
            <a:ext cx="13239750" cy="852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" name="AutoShape 6"/>
          <p:cNvSpPr>
            <a:spLocks noChangeAspect="1" noChangeArrowheads="1"/>
          </p:cNvSpPr>
          <p:nvPr/>
        </p:nvSpPr>
        <p:spPr bwMode="auto">
          <a:xfrm>
            <a:off x="215900" y="15875"/>
            <a:ext cx="13239750" cy="852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67544" y="558304"/>
            <a:ext cx="3603119" cy="2078608"/>
          </a:xfrm>
          <a:prstGeom prst="rect">
            <a:avLst/>
          </a:prstGeom>
        </p:spPr>
        <p:txBody>
          <a:bodyPr lIns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baseline="0">
                <a:solidFill>
                  <a:schemeClr val="bg1"/>
                </a:solidFill>
                <a:latin typeface="NJFont Light" pitchFamily="34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prstClr val="white"/>
                </a:solidFill>
                <a:latin typeface="Johnston100 Medium" panose="020B0603030304020204" pitchFamily="34" charset="0"/>
              </a:rPr>
              <a:t>Questions ?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 l="5469" t="29444" r="82448" b="56575"/>
          <a:stretch>
            <a:fillRect/>
          </a:stretch>
        </p:blipFill>
        <p:spPr bwMode="auto">
          <a:xfrm>
            <a:off x="8023174" y="0"/>
            <a:ext cx="1120826" cy="72950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/>
          <a:srcRect l="6040" t="6275" r="11554" b="2990"/>
          <a:stretch>
            <a:fillRect/>
          </a:stretch>
        </p:blipFill>
        <p:spPr bwMode="auto">
          <a:xfrm>
            <a:off x="10729" y="2793045"/>
            <a:ext cx="2479639" cy="3666277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 cstate="print"/>
          <a:srcRect l="19219" t="12500" r="19531" b="10833"/>
          <a:stretch>
            <a:fillRect/>
          </a:stretch>
        </p:blipFill>
        <p:spPr bwMode="auto">
          <a:xfrm>
            <a:off x="2490368" y="4005653"/>
            <a:ext cx="3478835" cy="244938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 cstate="print"/>
          <a:srcRect l="21198" t="20833" r="24323" b="40093"/>
          <a:stretch>
            <a:fillRect/>
          </a:stretch>
        </p:blipFill>
        <p:spPr bwMode="auto">
          <a:xfrm>
            <a:off x="4718304" y="2793045"/>
            <a:ext cx="4315414" cy="1741018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6984168" y="5719126"/>
            <a:ext cx="2159832" cy="827979"/>
          </a:xfrm>
          <a:prstGeom prst="rect">
            <a:avLst/>
          </a:prstGeom>
        </p:spPr>
        <p:txBody>
          <a:bodyPr lIns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baseline="0">
                <a:solidFill>
                  <a:schemeClr val="bg1"/>
                </a:solidFill>
                <a:latin typeface="NJFont Light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solidFill>
                  <a:srgbClr val="990099"/>
                </a:solidFill>
                <a:latin typeface="Johnston100 Medium" panose="020B0603030304020204" pitchFamily="34" charset="0"/>
                <a:hlinkClick r:id="rId7"/>
              </a:rPr>
              <a:t>jr@jrc.org.uk</a:t>
            </a:r>
            <a:endParaRPr lang="en-US" sz="2400" dirty="0" smtClean="0">
              <a:solidFill>
                <a:srgbClr val="990099"/>
              </a:solidFill>
              <a:latin typeface="Johnston100 Medium" panose="020B0603030304020204" pitchFamily="34" charset="0"/>
            </a:endParaRPr>
          </a:p>
          <a:p>
            <a:pPr algn="r"/>
            <a:r>
              <a:rPr lang="en-US" sz="2400" dirty="0" smtClean="0">
                <a:solidFill>
                  <a:srgbClr val="990099"/>
                </a:solidFill>
                <a:latin typeface="Johnston100 Medium" panose="020B0603030304020204" pitchFamily="34" charset="0"/>
              </a:rPr>
              <a:t>www.jrc.org.uk</a:t>
            </a:r>
            <a:endParaRPr lang="en-US" sz="2400" dirty="0">
              <a:solidFill>
                <a:prstClr val="white"/>
              </a:solidFill>
              <a:latin typeface="Johnston100 Medium" panose="020B06030303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379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engineerin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607196" y="10869"/>
            <a:ext cx="3767095" cy="642551"/>
          </a:xfrm>
          <a:solidFill>
            <a:schemeClr val="bg1"/>
          </a:solidFill>
        </p:spPr>
        <p:txBody>
          <a:bodyPr/>
          <a:lstStyle/>
          <a:p>
            <a:r>
              <a:rPr lang="en-US" sz="1600" b="1" dirty="0">
                <a:solidFill>
                  <a:srgbClr val="0000FF"/>
                </a:solidFill>
              </a:rPr>
              <a:t>A1     PRE-COVID GB PASSENGER</a:t>
            </a:r>
            <a:br>
              <a:rPr lang="en-US" sz="1600" b="1" dirty="0">
                <a:solidFill>
                  <a:srgbClr val="0000FF"/>
                </a:solidFill>
              </a:rPr>
            </a:br>
            <a:r>
              <a:rPr lang="en-US" sz="1600" b="1" dirty="0">
                <a:solidFill>
                  <a:srgbClr val="0000FF"/>
                </a:solidFill>
              </a:rPr>
              <a:t>          volumes ~ 2005: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gray">
          <a:xfrm>
            <a:off x="368300" y="642551"/>
            <a:ext cx="8520327" cy="5519352"/>
          </a:xfrm>
          <a:prstGeom prst="rect">
            <a:avLst/>
          </a:prstGeom>
        </p:spPr>
        <p:txBody>
          <a:bodyPr lIns="0"/>
          <a:lstStyle>
            <a:lvl1pPr marL="176213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78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>
              <a:latin typeface="Johnston100 Light" panose="020B0403030304020204" pitchFamily="34" charset="0"/>
            </a:endParaRPr>
          </a:p>
          <a:p>
            <a:pPr>
              <a:buNone/>
            </a:pPr>
            <a:endParaRPr lang="en-GB" sz="2600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sz="2000" dirty="0">
              <a:latin typeface="Johnston100 Light" panose="020B0403030304020204" pitchFamily="34" charset="0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3500" y="895519"/>
            <a:ext cx="5766891" cy="532453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ea typeface="Times New Roman" pitchFamily="18" charset="0"/>
                <a:cs typeface="Calibri" pitchFamily="34" charset="0"/>
              </a:rPr>
              <a:t>What does a lighter-than-air vehicle need?</a:t>
            </a:r>
            <a:endParaRPr lang="en-GB" sz="1600" dirty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Lift and Steering: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Gases lighter than </a:t>
            </a:r>
            <a:r>
              <a:rPr lang="en-GB" sz="16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Air</a:t>
            </a: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 (O</a:t>
            </a:r>
            <a:r>
              <a:rPr lang="en-GB" sz="1600" baseline="-250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2</a:t>
            </a: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~20%, N~80%, other~0%)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</a:t>
            </a:r>
            <a:r>
              <a:rPr lang="en-GB" sz="16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Displacement of air </a:t>
            </a: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= aerostatic lift (no power needed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  unless hybrid design)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Directional control in three dimensions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Displacement offset by craft weight: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Lightweight:	strong material technologies needed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	“	durable power source &amp; output 		“	all weather / temperature resistance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	“	viable at different altitudes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Non-commercial load eg fuel, crew, supplies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</a:t>
            </a:r>
            <a:r>
              <a:rPr lang="en-GB" sz="16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Economics and other main constraints: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</a:t>
            </a: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Practical pay-load, flight distance &amp; duration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Revenues vs costs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Aviation regulations, flight / corridor rules</a:t>
            </a:r>
            <a:b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</a:b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- Operational capabilities, landing and take-off,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  turn-round between flights, maintenance</a:t>
            </a:r>
            <a:r>
              <a:rPr lang="en-GB" sz="16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</a:t>
            </a:r>
          </a:p>
        </p:txBody>
      </p:sp>
      <p:sp>
        <p:nvSpPr>
          <p:cNvPr id="9" name="Footer Placeholder 1"/>
          <p:cNvSpPr txBox="1">
            <a:spLocks/>
          </p:cNvSpPr>
          <p:nvPr/>
        </p:nvSpPr>
        <p:spPr>
          <a:xfrm>
            <a:off x="0" y="0"/>
            <a:ext cx="5830391" cy="729503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NJFont Light" panose="020B0303020304020204" pitchFamily="34" charset="0"/>
                <a:ea typeface="+mn-ea"/>
                <a:cs typeface="+mn-cs"/>
              </a:rPr>
              <a:t>A1     </a:t>
            </a:r>
            <a:r>
              <a:rPr kumimoji="0" 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NJFont Light" panose="020B0303020304020204" pitchFamily="34" charset="0"/>
                <a:ea typeface="+mn-ea"/>
                <a:cs typeface="+mn-cs"/>
              </a:rPr>
              <a:t>LIGHTER-THAN-AIR Basics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cap="all" dirty="0" smtClean="0">
                <a:solidFill>
                  <a:srgbClr val="FF0000"/>
                </a:solidFill>
                <a:latin typeface="NJFont Light" panose="020B0303020304020204" pitchFamily="34" charset="0"/>
              </a:rPr>
              <a:t>          Necessities</a:t>
            </a:r>
            <a:r>
              <a:rPr lang="en-US" sz="2000" b="1" cap="all" dirty="0" smtClean="0">
                <a:solidFill>
                  <a:srgbClr val="0066FF"/>
                </a:solidFill>
                <a:latin typeface="NJFont Light" panose="020B0303020304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all" spc="0" normalizeH="0" baseline="0" noProof="0" dirty="0" smtClean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NJFont Light" panose="020B03030203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all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NJFont Light" panose="020B0303020304020204" pitchFamily="34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 l="5469" t="29444" r="82448" b="56575"/>
          <a:stretch>
            <a:fillRect/>
          </a:stretch>
        </p:blipFill>
        <p:spPr bwMode="auto">
          <a:xfrm>
            <a:off x="8023174" y="0"/>
            <a:ext cx="1120826" cy="72950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5839818" y="953669"/>
            <a:ext cx="3225644" cy="5539978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Lighter-than-air gases:</a:t>
            </a:r>
          </a:p>
          <a:p>
            <a:endParaRPr lang="en-GB" sz="1600" b="1" dirty="0" smtClean="0"/>
          </a:p>
          <a:p>
            <a:r>
              <a:rPr lang="en-GB" sz="1600" dirty="0" smtClean="0"/>
              <a:t>Specific gravity at standard 20</a:t>
            </a:r>
            <a:r>
              <a:rPr lang="en-GB" sz="1600" baseline="30000" dirty="0" smtClean="0"/>
              <a:t>o</a:t>
            </a:r>
            <a:r>
              <a:rPr lang="en-GB" sz="1600" dirty="0" smtClean="0"/>
              <a:t>C temperature and pressure, Air = 1</a:t>
            </a:r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dirty="0"/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print"/>
          <a:srcRect l="6354" t="38333" r="75833" b="17129"/>
          <a:stretch>
            <a:fillRect/>
          </a:stretch>
        </p:blipFill>
        <p:spPr bwMode="auto">
          <a:xfrm>
            <a:off x="5931883" y="2044223"/>
            <a:ext cx="3057721" cy="4300479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6019333" y="2044223"/>
            <a:ext cx="1576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Consider safety of each gas !</a:t>
            </a:r>
            <a:endParaRPr lang="en-GB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604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engineerin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607196" y="10869"/>
            <a:ext cx="3767095" cy="642551"/>
          </a:xfrm>
          <a:solidFill>
            <a:schemeClr val="bg1"/>
          </a:solidFill>
        </p:spPr>
        <p:txBody>
          <a:bodyPr/>
          <a:lstStyle/>
          <a:p>
            <a:r>
              <a:rPr lang="en-US" sz="1600" b="1" dirty="0">
                <a:solidFill>
                  <a:srgbClr val="0000FF"/>
                </a:solidFill>
              </a:rPr>
              <a:t>A1     PRE-COVID GB PASSENGER</a:t>
            </a:r>
            <a:br>
              <a:rPr lang="en-US" sz="1600" b="1" dirty="0">
                <a:solidFill>
                  <a:srgbClr val="0000FF"/>
                </a:solidFill>
              </a:rPr>
            </a:br>
            <a:r>
              <a:rPr lang="en-US" sz="1600" b="1" dirty="0">
                <a:solidFill>
                  <a:srgbClr val="0000FF"/>
                </a:solidFill>
              </a:rPr>
              <a:t>          volumes ~ 2005: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gray">
          <a:xfrm>
            <a:off x="368300" y="642551"/>
            <a:ext cx="8520327" cy="5519352"/>
          </a:xfrm>
          <a:prstGeom prst="rect">
            <a:avLst/>
          </a:prstGeom>
        </p:spPr>
        <p:txBody>
          <a:bodyPr lIns="0"/>
          <a:lstStyle>
            <a:lvl1pPr marL="176213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78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>
              <a:latin typeface="Johnston100 Light" panose="020B0403030304020204" pitchFamily="34" charset="0"/>
            </a:endParaRPr>
          </a:p>
          <a:p>
            <a:pPr>
              <a:buNone/>
            </a:pPr>
            <a:endParaRPr lang="en-GB" sz="2600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sz="2000" dirty="0">
              <a:latin typeface="Johnston100 Light" panose="020B0403030304020204" pitchFamily="34" charset="0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3500" y="969734"/>
            <a:ext cx="5766891" cy="50783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ea typeface="Times New Roman" pitchFamily="18" charset="0"/>
                <a:cs typeface="Calibri" pitchFamily="34" charset="0"/>
              </a:rPr>
              <a:t>Three main types of lighter-than-air craft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GB" sz="1600" b="1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ea typeface="Times New Roman" pitchFamily="18" charset="0"/>
              <a:cs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GB" sz="16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ea typeface="Times New Roman" pitchFamily="18" charset="0"/>
                <a:cs typeface="Calibri" pitchFamily="34" charset="0"/>
              </a:rPr>
              <a:t>	Balloon</a:t>
            </a: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ea typeface="Times New Roman" pitchFamily="18" charset="0"/>
                <a:cs typeface="Calibri" pitchFamily="34" charset="0"/>
              </a:rPr>
              <a:t> – various means of lifting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ea typeface="Times New Roman" pitchFamily="18" charset="0"/>
                <a:cs typeface="Calibri" pitchFamily="34" charset="0"/>
              </a:rPr>
              <a:t>	- e.g. hot air, or lighter gas into gas envelope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ea typeface="Times New Roman" pitchFamily="18" charset="0"/>
                <a:cs typeface="Calibri" pitchFamily="34" charset="0"/>
              </a:rPr>
              <a:t>	- might or not be powered, but no directional control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ea typeface="Times New Roman" pitchFamily="18" charset="0"/>
                <a:cs typeface="Calibri" pitchFamily="34" charset="0"/>
              </a:rPr>
              <a:t>	  except for different wind directions at different altitudes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GB" sz="16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ea typeface="Times New Roman" pitchFamily="18" charset="0"/>
              <a:cs typeface="Calibri" pitchFamily="34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ea typeface="Times New Roman" pitchFamily="18" charset="0"/>
                <a:cs typeface="Calibri" pitchFamily="34" charset="0"/>
              </a:rPr>
              <a:t>	</a:t>
            </a:r>
            <a:r>
              <a:rPr lang="en-GB" sz="16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ea typeface="Times New Roman" pitchFamily="18" charset="0"/>
                <a:cs typeface="Calibri" pitchFamily="34" charset="0"/>
              </a:rPr>
              <a:t>Dirigible</a:t>
            </a: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ea typeface="Times New Roman" pitchFamily="18" charset="0"/>
                <a:cs typeface="Calibri" pitchFamily="34" charset="0"/>
              </a:rPr>
              <a:t> – generally reliant on large-scale volumes of light gas within a containing envelope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ea typeface="Times New Roman" pitchFamily="18" charset="0"/>
                <a:cs typeface="Calibri" pitchFamily="34" charset="0"/>
              </a:rPr>
              <a:t>	- powered + height / direction controls – </a:t>
            </a:r>
            <a:r>
              <a:rPr lang="en-GB" sz="1600" i="1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ea typeface="Times New Roman" pitchFamily="18" charset="0"/>
                <a:cs typeface="Calibri" pitchFamily="34" charset="0"/>
              </a:rPr>
              <a:t>dirigéable</a:t>
            </a:r>
            <a:r>
              <a:rPr lang="en-GB" sz="1600" i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ea typeface="Times New Roman" pitchFamily="18" charset="0"/>
                <a:cs typeface="Calibri" pitchFamily="34" charset="0"/>
              </a:rPr>
              <a:t> (Fr.)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ea typeface="Times New Roman" pitchFamily="18" charset="0"/>
                <a:cs typeface="Calibri" pitchFamily="34" charset="0"/>
              </a:rPr>
              <a:t>	- three main subsets: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ea typeface="Times New Roman" pitchFamily="18" charset="0"/>
                <a:cs typeface="Calibri" pitchFamily="34" charset="0"/>
              </a:rPr>
              <a:t>	  </a:t>
            </a:r>
            <a:r>
              <a:rPr lang="en-GB" sz="16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ea typeface="Times New Roman" pitchFamily="18" charset="0"/>
                <a:cs typeface="Calibri" pitchFamily="34" charset="0"/>
              </a:rPr>
              <a:t>non-rigid</a:t>
            </a: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ea typeface="Times New Roman" pitchFamily="18" charset="0"/>
                <a:cs typeface="Calibri" pitchFamily="34" charset="0"/>
              </a:rPr>
              <a:t> (gas-bag inflated at pressure)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ea typeface="Times New Roman" pitchFamily="18" charset="0"/>
                <a:cs typeface="Calibri" pitchFamily="34" charset="0"/>
              </a:rPr>
              <a:t>	  semi-rigid</a:t>
            </a: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ea typeface="Times New Roman" pitchFamily="18" charset="0"/>
                <a:cs typeface="Calibri" pitchFamily="34" charset="0"/>
              </a:rPr>
              <a:t> (with firm keel)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ea typeface="Times New Roman" pitchFamily="18" charset="0"/>
                <a:cs typeface="Calibri" pitchFamily="34" charset="0"/>
              </a:rPr>
              <a:t>	  rigid</a:t>
            </a: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ea typeface="Times New Roman" pitchFamily="18" charset="0"/>
                <a:cs typeface="Calibri" pitchFamily="34" charset="0"/>
              </a:rPr>
              <a:t> (gasbags within strong frame)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GB" sz="16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ea typeface="Times New Roman" pitchFamily="18" charset="0"/>
              <a:cs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ea typeface="Times New Roman" pitchFamily="18" charset="0"/>
                <a:cs typeface="Calibri" pitchFamily="34" charset="0"/>
              </a:rPr>
              <a:t>	</a:t>
            </a:r>
            <a:r>
              <a:rPr lang="en-GB" sz="16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ea typeface="Times New Roman" pitchFamily="18" charset="0"/>
                <a:cs typeface="Calibri" pitchFamily="34" charset="0"/>
              </a:rPr>
              <a:t>Hybrid</a:t>
            </a: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ea typeface="Times New Roman" pitchFamily="18" charset="0"/>
                <a:cs typeface="Calibri" pitchFamily="34" charset="0"/>
              </a:rPr>
              <a:t> – combination of aerostatic lift (no power needed) and power choices requiring some aerodynamic lift (as with a plane or helicopter):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ea typeface="Times New Roman" pitchFamily="18" charset="0"/>
                <a:cs typeface="Calibri" pitchFamily="34" charset="0"/>
              </a:rPr>
              <a:t>	- shape of envelope may help lift, with forward momentum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ea typeface="Times New Roman" pitchFamily="18" charset="0"/>
                <a:cs typeface="Calibri" pitchFamily="34" charset="0"/>
              </a:rPr>
              <a:t>	- mechanical assistance e.g. vertical rotor, vector engine</a:t>
            </a:r>
            <a:endParaRPr lang="en-GB" sz="20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</p:txBody>
      </p:sp>
      <p:sp>
        <p:nvSpPr>
          <p:cNvPr id="9" name="Footer Placeholder 1"/>
          <p:cNvSpPr txBox="1">
            <a:spLocks/>
          </p:cNvSpPr>
          <p:nvPr/>
        </p:nvSpPr>
        <p:spPr>
          <a:xfrm>
            <a:off x="0" y="0"/>
            <a:ext cx="5830391" cy="729503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NJFont Light" panose="020B0303020304020204" pitchFamily="34" charset="0"/>
                <a:ea typeface="+mn-ea"/>
                <a:cs typeface="+mn-cs"/>
              </a:rPr>
              <a:t>A2     LIGHTER-THAN-AIR Basics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cap="all" dirty="0" smtClean="0">
                <a:solidFill>
                  <a:srgbClr val="FF0000"/>
                </a:solidFill>
                <a:latin typeface="NJFont Light" panose="020B0303020304020204" pitchFamily="34" charset="0"/>
              </a:rPr>
              <a:t>          types of craft</a:t>
            </a:r>
            <a:endParaRPr kumimoji="0" lang="en-US" sz="2000" b="1" i="0" u="none" strike="noStrike" kern="1200" cap="all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JFont Light" panose="020B03030203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all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NJFont Light" panose="020B0303020304020204" pitchFamily="34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 l="5469" t="29444" r="82448" b="56575"/>
          <a:stretch>
            <a:fillRect/>
          </a:stretch>
        </p:blipFill>
        <p:spPr bwMode="auto">
          <a:xfrm>
            <a:off x="8023174" y="0"/>
            <a:ext cx="1120826" cy="72950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xmlns="" val="167604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1"/>
          <p:cNvSpPr txBox="1">
            <a:spLocks/>
          </p:cNvSpPr>
          <p:nvPr/>
        </p:nvSpPr>
        <p:spPr>
          <a:xfrm>
            <a:off x="0" y="0"/>
            <a:ext cx="5839818" cy="729503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NJFont Light" panose="020B0303020304020204" pitchFamily="34" charset="0"/>
                <a:ea typeface="+mn-ea"/>
                <a:cs typeface="+mn-cs"/>
              </a:rPr>
              <a:t>A3     LIGHTER-THAN-AIR Basics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cap="all" dirty="0" smtClean="0">
                <a:solidFill>
                  <a:srgbClr val="FF0000"/>
                </a:solidFill>
                <a:latin typeface="NJFont Light" panose="020B0303020304020204" pitchFamily="34" charset="0"/>
              </a:rPr>
              <a:t>          DISPLACEMENT &amp; FLIGHT PURPOSE</a:t>
            </a:r>
            <a:endParaRPr kumimoji="0" lang="en-US" sz="2000" b="1" i="0" u="none" strike="noStrike" kern="1200" cap="all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JFont Light" panose="020B03030203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all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NJFont Light" panose="020B0303020304020204" pitchFamily="34" charset="0"/>
              <a:ea typeface="+mn-ea"/>
              <a:cs typeface="+mn-cs"/>
            </a:endParaRPr>
          </a:p>
        </p:txBody>
      </p:sp>
      <p:sp>
        <p:nvSpPr>
          <p:cNvPr id="3" name="AutoShape 2" descr="Image result for engineerin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gray">
          <a:xfrm>
            <a:off x="368300" y="642551"/>
            <a:ext cx="8520327" cy="5519352"/>
          </a:xfrm>
          <a:prstGeom prst="rect">
            <a:avLst/>
          </a:prstGeom>
        </p:spPr>
        <p:txBody>
          <a:bodyPr lIns="0"/>
          <a:lstStyle>
            <a:lvl1pPr marL="176213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78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>
              <a:latin typeface="Johnston100 Light" panose="020B0403030304020204" pitchFamily="34" charset="0"/>
            </a:endParaRPr>
          </a:p>
          <a:p>
            <a:pPr>
              <a:buNone/>
            </a:pPr>
            <a:endParaRPr lang="en-GB" sz="2600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sz="2000" dirty="0">
              <a:latin typeface="Johnston100 Light" panose="020B0403030304020204" pitchFamily="34" charset="0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3500" y="802317"/>
            <a:ext cx="5766891" cy="44627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ea typeface="Times New Roman" pitchFamily="18" charset="0"/>
                <a:cs typeface="Calibri" pitchFamily="34" charset="0"/>
              </a:rPr>
              <a:t>For ‘true’ lighter-than-air, the keys are scale of displacement and extent of flight operations</a:t>
            </a:r>
            <a:endParaRPr lang="en-GB" sz="20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Displacement: </a:t>
            </a: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Scale defines extent of lifting capability: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craft to lift itself by displacing air without mechanical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  assistance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ability to lift a supplementary load – the ‘pay’-load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</a:t>
            </a:r>
            <a:r>
              <a:rPr lang="en-GB" sz="16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Operating scope: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depends on project objectives and design of craft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  (whether designed specifically or adapted for purpose)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may vary by height required, or distance / length of time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 l="5469" t="29444" r="82448" b="56575"/>
          <a:stretch>
            <a:fillRect/>
          </a:stretch>
        </p:blipFill>
        <p:spPr bwMode="auto">
          <a:xfrm>
            <a:off x="8023174" y="0"/>
            <a:ext cx="1120826" cy="72950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xmlns="" val="167604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engineerin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gray">
          <a:xfrm>
            <a:off x="368300" y="642551"/>
            <a:ext cx="8520327" cy="5519352"/>
          </a:xfrm>
          <a:prstGeom prst="rect">
            <a:avLst/>
          </a:prstGeom>
        </p:spPr>
        <p:txBody>
          <a:bodyPr lIns="0"/>
          <a:lstStyle>
            <a:lvl1pPr marL="176213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78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>
              <a:latin typeface="Johnston100 Light" panose="020B0403030304020204" pitchFamily="34" charset="0"/>
            </a:endParaRPr>
          </a:p>
          <a:p>
            <a:pPr>
              <a:buNone/>
            </a:pPr>
            <a:endParaRPr lang="en-GB" sz="2600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sz="2000" dirty="0">
              <a:latin typeface="Johnston100 Light" panose="020B0403030304020204" pitchFamily="34" charset="0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3500" y="875131"/>
            <a:ext cx="5766891" cy="42165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Important to consider craft design and supporting infrastructure in the context of intended purpose: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Can there be </a:t>
            </a:r>
            <a:r>
              <a:rPr lang="en-GB" sz="1600" i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multi-purpose</a:t>
            </a: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 design options?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Is it more viable to design airships (like most vehicles)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  for specific combinations of use and likely revenues?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What will be the pay-back period for various ‘pay’-loads?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Potential scale of development work / new infrastructure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  could be considerable e.g. number / location of airship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  bases – who pays?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Are there ‘rich daddies’ who can afford ‘one-offs’?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 l="5469" t="29444" r="82448" b="56575"/>
          <a:stretch>
            <a:fillRect/>
          </a:stretch>
        </p:blipFill>
        <p:spPr bwMode="auto">
          <a:xfrm>
            <a:off x="8023174" y="0"/>
            <a:ext cx="1120826" cy="72950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12" name="Footer Placeholder 1"/>
          <p:cNvSpPr txBox="1">
            <a:spLocks/>
          </p:cNvSpPr>
          <p:nvPr/>
        </p:nvSpPr>
        <p:spPr>
          <a:xfrm>
            <a:off x="0" y="0"/>
            <a:ext cx="7259102" cy="729503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NJFont Light" panose="020B0303020304020204" pitchFamily="34" charset="0"/>
                <a:ea typeface="+mn-ea"/>
                <a:cs typeface="+mn-cs"/>
              </a:rPr>
              <a:t>A4     LIGHTER-THAN-AIR Basics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cap="all" dirty="0" smtClean="0">
                <a:solidFill>
                  <a:srgbClr val="FF0000"/>
                </a:solidFill>
                <a:latin typeface="NJFont Light" panose="020B0303020304020204" pitchFamily="34" charset="0"/>
              </a:rPr>
              <a:t>          CRAFT DESIGN &amp; SUPPORTING INFRASTRUCTURE</a:t>
            </a:r>
            <a:endParaRPr kumimoji="0" lang="en-US" sz="2000" b="1" i="0" u="none" strike="noStrike" kern="1200" cap="all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JFont Light" panose="020B03030203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all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NJFont Light" panose="020B0303020304020204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30391" y="948059"/>
            <a:ext cx="3225644" cy="4062651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Potential funders:</a:t>
            </a: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r>
              <a:rPr lang="en-GB" sz="1600" b="1" dirty="0" smtClean="0">
                <a:solidFill>
                  <a:srgbClr val="FF0000"/>
                </a:solidFill>
              </a:rPr>
              <a:t>suggestions:</a:t>
            </a: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r>
              <a:rPr lang="en-GB" sz="1600" b="1" dirty="0" smtClean="0">
                <a:solidFill>
                  <a:srgbClr val="FF0000"/>
                </a:solidFill>
              </a:rPr>
              <a:t>National governments</a:t>
            </a:r>
          </a:p>
          <a:p>
            <a:r>
              <a:rPr lang="en-GB" sz="1600" b="1" dirty="0" smtClean="0">
                <a:solidFill>
                  <a:srgbClr val="FF0000"/>
                </a:solidFill>
              </a:rPr>
              <a:t>Armed services for their uses</a:t>
            </a:r>
          </a:p>
          <a:p>
            <a:r>
              <a:rPr lang="en-GB" sz="1600" b="1" dirty="0" smtClean="0">
                <a:solidFill>
                  <a:srgbClr val="FF0000"/>
                </a:solidFill>
              </a:rPr>
              <a:t>Magnates:</a:t>
            </a:r>
          </a:p>
          <a:p>
            <a:r>
              <a:rPr lang="en-GB" sz="1600" b="1" dirty="0" smtClean="0">
                <a:solidFill>
                  <a:srgbClr val="FF0000"/>
                </a:solidFill>
              </a:rPr>
              <a:t>eg Media owners</a:t>
            </a:r>
          </a:p>
          <a:p>
            <a:r>
              <a:rPr lang="en-GB" sz="1600" b="1" dirty="0" smtClean="0">
                <a:solidFill>
                  <a:srgbClr val="FF0000"/>
                </a:solidFill>
              </a:rPr>
              <a:t>     Enthusiasts</a:t>
            </a:r>
          </a:p>
          <a:p>
            <a:r>
              <a:rPr lang="en-GB" sz="1600" b="1" dirty="0" smtClean="0">
                <a:solidFill>
                  <a:srgbClr val="FF0000"/>
                </a:solidFill>
              </a:rPr>
              <a:t>Crowd funding / equity</a:t>
            </a:r>
          </a:p>
          <a:p>
            <a:r>
              <a:rPr lang="en-GB" sz="1600" b="1" dirty="0" smtClean="0">
                <a:solidFill>
                  <a:srgbClr val="FF0000"/>
                </a:solidFill>
              </a:rPr>
              <a:t>Property owners</a:t>
            </a:r>
          </a:p>
          <a:p>
            <a:r>
              <a:rPr lang="en-GB" sz="1600" b="1" dirty="0" smtClean="0">
                <a:solidFill>
                  <a:srgbClr val="FF0000"/>
                </a:solidFill>
              </a:rPr>
              <a:t>Backers of remote projects</a:t>
            </a:r>
          </a:p>
          <a:p>
            <a:r>
              <a:rPr lang="en-GB" sz="1600" b="1" dirty="0" smtClean="0">
                <a:solidFill>
                  <a:srgbClr val="FF0000"/>
                </a:solidFill>
              </a:rPr>
              <a:t>Scientific institutes</a:t>
            </a:r>
          </a:p>
          <a:p>
            <a:r>
              <a:rPr lang="en-GB" sz="1600" b="1" dirty="0" smtClean="0">
                <a:solidFill>
                  <a:srgbClr val="FF0000"/>
                </a:solidFill>
              </a:rPr>
              <a:t>Tourism businesses</a:t>
            </a: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604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engineerin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gray">
          <a:xfrm>
            <a:off x="90311" y="2526616"/>
            <a:ext cx="8993481" cy="1256306"/>
          </a:xfrm>
          <a:prstGeom prst="rect">
            <a:avLst/>
          </a:prstGeom>
        </p:spPr>
        <p:txBody>
          <a:bodyPr lIns="0"/>
          <a:lstStyle>
            <a:lvl1pPr marL="176213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78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GB" sz="3600" b="1" dirty="0" smtClean="0">
                <a:solidFill>
                  <a:srgbClr val="0066FF"/>
                </a:solidFill>
                <a:latin typeface="Johnston100 Medium"/>
              </a:rPr>
              <a:t>B      HISTORY: 1783 to 1940</a:t>
            </a:r>
            <a:endParaRPr lang="en-GB" sz="2400" dirty="0">
              <a:latin typeface="Johnston100 Light" panose="020B0403030304020204" pitchFamily="34" charset="0"/>
            </a:endParaRPr>
          </a:p>
          <a:p>
            <a:endParaRPr lang="en-GB" sz="2400" b="1" dirty="0">
              <a:latin typeface="Johnston100 Light" panose="020B0403030304020204" pitchFamily="34" charset="0"/>
            </a:endParaRPr>
          </a:p>
          <a:p>
            <a:endParaRPr lang="en-GB" sz="2000" dirty="0">
              <a:latin typeface="Johnston100 Light" panose="020B0403030304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l="5469" t="29444" r="82448" b="56575"/>
          <a:stretch>
            <a:fillRect/>
          </a:stretch>
        </p:blipFill>
        <p:spPr bwMode="auto">
          <a:xfrm>
            <a:off x="8023174" y="0"/>
            <a:ext cx="1120826" cy="72950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xmlns="" val="167604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engineerin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gray">
          <a:xfrm>
            <a:off x="368300" y="642551"/>
            <a:ext cx="8520327" cy="5519352"/>
          </a:xfrm>
          <a:prstGeom prst="rect">
            <a:avLst/>
          </a:prstGeom>
        </p:spPr>
        <p:txBody>
          <a:bodyPr lIns="0"/>
          <a:lstStyle>
            <a:lvl1pPr marL="176213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778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>
              <a:latin typeface="Johnston100 Light" panose="020B0403030304020204" pitchFamily="34" charset="0"/>
            </a:endParaRPr>
          </a:p>
          <a:p>
            <a:pPr>
              <a:buNone/>
            </a:pPr>
            <a:endParaRPr lang="en-GB" sz="2600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dirty="0">
              <a:latin typeface="Johnston100 Light" panose="020B0403030304020204" pitchFamily="34" charset="0"/>
            </a:endParaRPr>
          </a:p>
          <a:p>
            <a:endParaRPr lang="en-GB" sz="2000" dirty="0">
              <a:latin typeface="Johnston100 Light" panose="020B0403030304020204" pitchFamily="34" charset="0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3500" y="852692"/>
            <a:ext cx="5766891" cy="563231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Nothing flew until 1783 – except </a:t>
            </a:r>
            <a:r>
              <a:rPr lang="en-GB" sz="2000" b="1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Icarus</a:t>
            </a: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?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GB" sz="1600" b="1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Ballooning invented – as hot air rises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GB" sz="1600" b="1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Early uses including scientific discovery and military tethered observation points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GB" sz="1600" b="1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But for travel only where the wind took you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...yet man desired mastery of the air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GB" sz="1600" b="1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1852 first (brief) steam-powered flight, </a:t>
            </a:r>
            <a:r>
              <a:rPr lang="en-GB" sz="2000" b="1" i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Fr</a:t>
            </a:r>
            <a:endParaRPr lang="en-GB" sz="2000" b="1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1884 first (brief) electric motor flight, </a:t>
            </a:r>
            <a:r>
              <a:rPr lang="en-GB" sz="2000" b="1" i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Fr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1897 first (blew-up) petrol-engine flight, </a:t>
            </a:r>
            <a:r>
              <a:rPr lang="en-GB" sz="2000" b="1" i="1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Ge</a:t>
            </a:r>
            <a:endParaRPr lang="en-GB" sz="2000" b="1" i="1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GB" sz="1600" b="1" dirty="0" smtClean="0">
              <a:solidFill>
                <a:schemeClr val="tx1">
                  <a:lumMod val="90000"/>
                  <a:lumOff val="10000"/>
                </a:schemeClr>
              </a:solidFill>
              <a:latin typeface="Johnston100 Light" panose="020B0403030304020204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Known issues, main defects and needs: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reliable power, better power-weight, good propeller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streamlined gas envelope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steering (rudder, elevators)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height and trim control (ballonets etc.)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hnston100 Light" panose="020B0403030304020204"/>
                <a:cs typeface="Calibri" pitchFamily="34" charset="0"/>
              </a:rPr>
              <a:t>	- keel if you want to carry a control cabin / more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 l="5469" t="29444" r="82448" b="56575"/>
          <a:stretch>
            <a:fillRect/>
          </a:stretch>
        </p:blipFill>
        <p:spPr bwMode="auto">
          <a:xfrm>
            <a:off x="8023174" y="0"/>
            <a:ext cx="1120826" cy="72950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12" name="Footer Placeholder 1"/>
          <p:cNvSpPr txBox="1">
            <a:spLocks/>
          </p:cNvSpPr>
          <p:nvPr/>
        </p:nvSpPr>
        <p:spPr>
          <a:xfrm>
            <a:off x="0" y="0"/>
            <a:ext cx="7096418" cy="729503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cap="all" dirty="0" smtClean="0">
                <a:solidFill>
                  <a:srgbClr val="0066FF"/>
                </a:solidFill>
                <a:latin typeface="NJFont Light" panose="020B0303020304020204" pitchFamily="34" charset="0"/>
              </a:rPr>
              <a:t>B1</a:t>
            </a:r>
            <a:r>
              <a:rPr kumimoji="0" 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NJFont Light" panose="020B0303020304020204" pitchFamily="34" charset="0"/>
                <a:ea typeface="+mn-ea"/>
                <a:cs typeface="+mn-cs"/>
              </a:rPr>
              <a:t>     HISTORY: 1783</a:t>
            </a:r>
            <a:r>
              <a:rPr kumimoji="0" lang="en-US" sz="2000" b="1" i="0" u="none" strike="noStrike" kern="1200" cap="all" spc="0" normalizeH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NJFont Light" panose="020B0303020304020204" pitchFamily="34" charset="0"/>
                <a:ea typeface="+mn-ea"/>
                <a:cs typeface="+mn-cs"/>
              </a:rPr>
              <a:t> TO 1940</a:t>
            </a:r>
            <a:endParaRPr kumimoji="0" lang="en-US" sz="2000" b="1" i="0" u="none" strike="noStrike" kern="1200" cap="all" spc="0" normalizeH="0" baseline="0" noProof="0" dirty="0" smtClean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NJFont Light" panose="020B03030203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cap="all" dirty="0" smtClean="0">
                <a:solidFill>
                  <a:srgbClr val="FF0000"/>
                </a:solidFill>
                <a:latin typeface="NJFont Light" panose="020B0303020304020204" pitchFamily="34" charset="0"/>
              </a:rPr>
              <a:t>          GETTING ANYTHING NAVIGABLE ALOFT</a:t>
            </a:r>
            <a:endParaRPr kumimoji="0" lang="en-US" sz="2000" b="1" i="0" u="none" strike="noStrike" kern="1200" cap="all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JFont Light" panose="020B03030203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all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NJFont Light" panose="020B0303020304020204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30391" y="948059"/>
            <a:ext cx="3225644" cy="5786199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.</a:t>
            </a: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sz="1600" b="1" dirty="0" smtClean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/>
          <a:srcRect l="20247" t="14052" r="19506" b="13943"/>
          <a:stretch>
            <a:fillRect/>
          </a:stretch>
        </p:blipFill>
        <p:spPr bwMode="auto">
          <a:xfrm rot="5400000">
            <a:off x="5061813" y="1716637"/>
            <a:ext cx="4762734" cy="3225579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xmlns="" val="167604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ternal PowerPoint Toolkit CIRCLES 4x3">
  <a:themeElements>
    <a:clrScheme name="TFL-Office-1">
      <a:dk1>
        <a:srgbClr val="282828"/>
      </a:dk1>
      <a:lt1>
        <a:sysClr val="window" lastClr="FFFFFF"/>
      </a:lt1>
      <a:dk2>
        <a:srgbClr val="0019A8"/>
      </a:dk2>
      <a:lt2>
        <a:srgbClr val="A1A5A7"/>
      </a:lt2>
      <a:accent1>
        <a:srgbClr val="0019A8"/>
      </a:accent1>
      <a:accent2>
        <a:srgbClr val="DC241F"/>
      </a:accent2>
      <a:accent3>
        <a:srgbClr val="007D32"/>
      </a:accent3>
      <a:accent4>
        <a:srgbClr val="9B0058"/>
      </a:accent4>
      <a:accent5>
        <a:srgbClr val="0098D8"/>
      </a:accent5>
      <a:accent6>
        <a:srgbClr val="FFD329"/>
      </a:accent6>
      <a:hlink>
        <a:srgbClr val="0019A8"/>
      </a:hlink>
      <a:folHlink>
        <a:srgbClr val="0098D8"/>
      </a:folHlink>
    </a:clrScheme>
    <a:fontScheme name="Custom 3">
      <a:majorFont>
        <a:latin typeface="NJFont Medium"/>
        <a:ea typeface=""/>
        <a:cs typeface=""/>
      </a:majorFont>
      <a:minorFont>
        <a:latin typeface="NJFont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fL Document" ma:contentTypeID="0x01010060E4370FF7EFA94AB74C22F1A8A38288001BB495C0726508448E3FF7520AF05293" ma:contentTypeVersion="2" ma:contentTypeDescription="TfL Document Content Types" ma:contentTypeScope="" ma:versionID="3e07ae654e77556c854aaeb9c1cd678f">
  <xsd:schema xmlns:xsd="http://www.w3.org/2001/XMLSchema" xmlns:xs="http://www.w3.org/2001/XMLSchema" xmlns:p="http://schemas.microsoft.com/office/2006/metadata/properties" xmlns:ns2="0a881cf2-6d41-439b-9826-319436c1613d" targetNamespace="http://schemas.microsoft.com/office/2006/metadata/properties" ma:root="true" ma:fieldsID="5a682263de58ef5c4fa75fc94bd09f28" ns2:_="">
    <xsd:import namespace="0a881cf2-6d41-439b-9826-319436c1613d"/>
    <xsd:element name="properties">
      <xsd:complexType>
        <xsd:sequence>
          <xsd:element name="documentManagement">
            <xsd:complexType>
              <xsd:all>
                <xsd:element ref="ns2:SecurityClassification" minOccurs="0"/>
                <xsd:element ref="ns2:DocDescrip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881cf2-6d41-439b-9826-319436c1613d" elementFormDefault="qualified">
    <xsd:import namespace="http://schemas.microsoft.com/office/2006/documentManagement/types"/>
    <xsd:import namespace="http://schemas.microsoft.com/office/infopath/2007/PartnerControls"/>
    <xsd:element name="SecurityClassification" ma:index="8" nillable="true" ma:displayName="Security classification" ma:default="TfL Unclassified" ma:internalName="SecurityClassification">
      <xsd:simpleType>
        <xsd:restriction base="dms:Choice">
          <xsd:enumeration value="TfL Unclassified"/>
          <xsd:enumeration value="TfL Restricted"/>
          <xsd:enumeration value="TfL Confidential"/>
        </xsd:restriction>
      </xsd:simpleType>
    </xsd:element>
    <xsd:element name="DocDescription" ma:index="9" nillable="true" ma:displayName="Description" ma:internalName="DocDescription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10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fe24ade7-d6d4-4b2d-b0da-5ed6b450fb89" ContentTypeId="0x01010060E4370FF7EFA94AB74C22F1A8A38288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curityClassification xmlns="0a881cf2-6d41-439b-9826-319436c1613d">TfL Unclassified</SecurityClassification>
    <DocDescription xmlns="0a881cf2-6d41-439b-9826-319436c1613d" xsi:nil="true"/>
  </documentManagement>
</p:properties>
</file>

<file path=customXml/itemProps1.xml><?xml version="1.0" encoding="utf-8"?>
<ds:datastoreItem xmlns:ds="http://schemas.openxmlformats.org/officeDocument/2006/customXml" ds:itemID="{EB8BA6F8-5153-439F-936E-BD1D86AF10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881cf2-6d41-439b-9826-319436c161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20DAFD1-67FC-4736-BEE1-6487D65B2DCF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C089146E-D55A-45EB-897A-47BC499293A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9D686B56-EF46-4C31-B13C-5EDC2AEAB513}">
  <ds:schemaRefs>
    <ds:schemaRef ds:uri="http://purl.org/dc/terms/"/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0a881cf2-6d41-439b-9826-319436c1613d"/>
    <ds:schemaRef ds:uri="http://schemas.microsoft.com/office/2006/documentManagement/typ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6639</TotalTime>
  <Words>864</Words>
  <Application>Microsoft Office PowerPoint</Application>
  <PresentationFormat>On-screen Show (4:3)</PresentationFormat>
  <Paragraphs>795</Paragraphs>
  <Slides>32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Internal PowerPoint Toolkit CIRCLES 4x3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 Antoine de Saint-Exupéry</vt:lpstr>
      <vt:lpstr>Slide 31</vt:lpstr>
      <vt:lpstr>Slide 32</vt:lpstr>
    </vt:vector>
  </TitlesOfParts>
  <Company>Transport For London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Roberts</dc:creator>
  <cp:lastModifiedBy>Jonathan Roberts</cp:lastModifiedBy>
  <cp:revision>418</cp:revision>
  <cp:lastPrinted>2019-09-11T08:57:54Z</cp:lastPrinted>
  <dcterms:created xsi:type="dcterms:W3CDTF">2016-09-22T12:30:29Z</dcterms:created>
  <dcterms:modified xsi:type="dcterms:W3CDTF">2021-11-10T09:25:52Z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0x01010060E4370FF7EFA94AB74C22F1A8A38288001BB495C0726508448E3FF7520AF05293</vt:lpwstr>
  </property>
</Properties>
</file>